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99" r:id="rId2"/>
  </p:sldMasterIdLst>
  <p:notesMasterIdLst>
    <p:notesMasterId r:id="rId21"/>
  </p:notesMasterIdLst>
  <p:sldIdLst>
    <p:sldId id="259" r:id="rId3"/>
    <p:sldId id="271" r:id="rId4"/>
    <p:sldId id="272" r:id="rId5"/>
    <p:sldId id="270" r:id="rId6"/>
    <p:sldId id="269" r:id="rId7"/>
    <p:sldId id="380" r:id="rId8"/>
    <p:sldId id="273" r:id="rId9"/>
    <p:sldId id="383" r:id="rId10"/>
    <p:sldId id="384" r:id="rId11"/>
    <p:sldId id="382" r:id="rId12"/>
    <p:sldId id="385" r:id="rId13"/>
    <p:sldId id="388" r:id="rId14"/>
    <p:sldId id="386" r:id="rId15"/>
    <p:sldId id="389" r:id="rId16"/>
    <p:sldId id="390" r:id="rId17"/>
    <p:sldId id="392" r:id="rId18"/>
    <p:sldId id="391" r:id="rId19"/>
    <p:sldId id="38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9968"/>
    <a:srgbClr val="041E42"/>
    <a:srgbClr val="41ADCF"/>
    <a:srgbClr val="30C9E8"/>
    <a:srgbClr val="6EBAE8"/>
    <a:srgbClr val="43A5E1"/>
    <a:srgbClr val="4CA9E2"/>
    <a:srgbClr val="61B3E5"/>
    <a:srgbClr val="13CAE3"/>
    <a:srgbClr val="004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EE480-A01F-4B69-8F6A-993F8DF7BF15}" v="35" dt="2023-10-09T15:47:03.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694"/>
  </p:normalViewPr>
  <p:slideViewPr>
    <p:cSldViewPr snapToGrid="0" snapToObjects="1">
      <p:cViewPr varScale="1">
        <p:scale>
          <a:sx n="62" d="100"/>
          <a:sy n="62" d="100"/>
        </p:scale>
        <p:origin x="15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Kushner Benson" userId="50f04223-e620-464d-a8c0-fc94f3b931c5" providerId="ADAL" clId="{205EE480-A01F-4B69-8F6A-993F8DF7BF15}"/>
    <pc:docChg chg="undo custSel addSld delSld modSld sldOrd">
      <pc:chgData name="Susan Kushner Benson" userId="50f04223-e620-464d-a8c0-fc94f3b931c5" providerId="ADAL" clId="{205EE480-A01F-4B69-8F6A-993F8DF7BF15}" dt="2023-10-09T15:50:16.385" v="773" actId="20577"/>
      <pc:docMkLst>
        <pc:docMk/>
      </pc:docMkLst>
      <pc:sldChg chg="modSp mod">
        <pc:chgData name="Susan Kushner Benson" userId="50f04223-e620-464d-a8c0-fc94f3b931c5" providerId="ADAL" clId="{205EE480-A01F-4B69-8F6A-993F8DF7BF15}" dt="2023-10-09T15:50:16.385" v="773" actId="20577"/>
        <pc:sldMkLst>
          <pc:docMk/>
          <pc:sldMk cId="3707065836" sldId="259"/>
        </pc:sldMkLst>
        <pc:spChg chg="mod">
          <ac:chgData name="Susan Kushner Benson" userId="50f04223-e620-464d-a8c0-fc94f3b931c5" providerId="ADAL" clId="{205EE480-A01F-4B69-8F6A-993F8DF7BF15}" dt="2023-10-05T18:21:45.240" v="92" actId="1076"/>
          <ac:spMkLst>
            <pc:docMk/>
            <pc:sldMk cId="3707065836" sldId="259"/>
            <ac:spMk id="2" creationId="{ECCEF0CC-54B4-4A0C-A5D4-21165697419D}"/>
          </ac:spMkLst>
        </pc:spChg>
        <pc:spChg chg="mod">
          <ac:chgData name="Susan Kushner Benson" userId="50f04223-e620-464d-a8c0-fc94f3b931c5" providerId="ADAL" clId="{205EE480-A01F-4B69-8F6A-993F8DF7BF15}" dt="2023-10-09T15:50:16.385" v="773" actId="20577"/>
          <ac:spMkLst>
            <pc:docMk/>
            <pc:sldMk cId="3707065836" sldId="259"/>
            <ac:spMk id="3" creationId="{F8CC788B-257C-4F3D-8612-932ABB8DA5E8}"/>
          </ac:spMkLst>
        </pc:spChg>
      </pc:sldChg>
      <pc:sldChg chg="modSp del mod ord">
        <pc:chgData name="Susan Kushner Benson" userId="50f04223-e620-464d-a8c0-fc94f3b931c5" providerId="ADAL" clId="{205EE480-A01F-4B69-8F6A-993F8DF7BF15}" dt="2023-10-09T15:03:06.148" v="380" actId="2696"/>
        <pc:sldMkLst>
          <pc:docMk/>
          <pc:sldMk cId="1061584142" sldId="261"/>
        </pc:sldMkLst>
        <pc:spChg chg="mod">
          <ac:chgData name="Susan Kushner Benson" userId="50f04223-e620-464d-a8c0-fc94f3b931c5" providerId="ADAL" clId="{205EE480-A01F-4B69-8F6A-993F8DF7BF15}" dt="2023-10-09T14:54:21.474" v="288" actId="20577"/>
          <ac:spMkLst>
            <pc:docMk/>
            <pc:sldMk cId="1061584142" sldId="261"/>
            <ac:spMk id="3" creationId="{8374DDE1-CDDB-4B67-9E4E-1C87CC96FA7E}"/>
          </ac:spMkLst>
        </pc:spChg>
      </pc:sldChg>
      <pc:sldChg chg="del">
        <pc:chgData name="Susan Kushner Benson" userId="50f04223-e620-464d-a8c0-fc94f3b931c5" providerId="ADAL" clId="{205EE480-A01F-4B69-8F6A-993F8DF7BF15}" dt="2023-10-09T15:03:39.596" v="386" actId="47"/>
        <pc:sldMkLst>
          <pc:docMk/>
          <pc:sldMk cId="1837543939" sldId="262"/>
        </pc:sldMkLst>
      </pc:sldChg>
      <pc:sldChg chg="del">
        <pc:chgData name="Susan Kushner Benson" userId="50f04223-e620-464d-a8c0-fc94f3b931c5" providerId="ADAL" clId="{205EE480-A01F-4B69-8F6A-993F8DF7BF15}" dt="2023-10-09T15:04:07.265" v="394" actId="47"/>
        <pc:sldMkLst>
          <pc:docMk/>
          <pc:sldMk cId="822033571" sldId="263"/>
        </pc:sldMkLst>
      </pc:sldChg>
      <pc:sldChg chg="del">
        <pc:chgData name="Susan Kushner Benson" userId="50f04223-e620-464d-a8c0-fc94f3b931c5" providerId="ADAL" clId="{205EE480-A01F-4B69-8F6A-993F8DF7BF15}" dt="2023-10-05T18:18:44.946" v="1" actId="2696"/>
        <pc:sldMkLst>
          <pc:docMk/>
          <pc:sldMk cId="419042637" sldId="265"/>
        </pc:sldMkLst>
      </pc:sldChg>
      <pc:sldChg chg="del">
        <pc:chgData name="Susan Kushner Benson" userId="50f04223-e620-464d-a8c0-fc94f3b931c5" providerId="ADAL" clId="{205EE480-A01F-4B69-8F6A-993F8DF7BF15}" dt="2023-10-09T15:03:36.781" v="384" actId="47"/>
        <pc:sldMkLst>
          <pc:docMk/>
          <pc:sldMk cId="418597494" sldId="266"/>
        </pc:sldMkLst>
      </pc:sldChg>
      <pc:sldChg chg="del">
        <pc:chgData name="Susan Kushner Benson" userId="50f04223-e620-464d-a8c0-fc94f3b931c5" providerId="ADAL" clId="{205EE480-A01F-4B69-8F6A-993F8DF7BF15}" dt="2023-10-09T15:03:42.288" v="387" actId="47"/>
        <pc:sldMkLst>
          <pc:docMk/>
          <pc:sldMk cId="2291875915" sldId="267"/>
        </pc:sldMkLst>
      </pc:sldChg>
      <pc:sldChg chg="del">
        <pc:chgData name="Susan Kushner Benson" userId="50f04223-e620-464d-a8c0-fc94f3b931c5" providerId="ADAL" clId="{205EE480-A01F-4B69-8F6A-993F8DF7BF15}" dt="2023-10-09T15:04:05.933" v="393" actId="47"/>
        <pc:sldMkLst>
          <pc:docMk/>
          <pc:sldMk cId="3406398278" sldId="268"/>
        </pc:sldMkLst>
      </pc:sldChg>
      <pc:sldChg chg="modSp mod">
        <pc:chgData name="Susan Kushner Benson" userId="50f04223-e620-464d-a8c0-fc94f3b931c5" providerId="ADAL" clId="{205EE480-A01F-4B69-8F6A-993F8DF7BF15}" dt="2023-10-05T18:25:18.805" v="260" actId="20577"/>
        <pc:sldMkLst>
          <pc:docMk/>
          <pc:sldMk cId="2236663091" sldId="271"/>
        </pc:sldMkLst>
        <pc:spChg chg="mod">
          <ac:chgData name="Susan Kushner Benson" userId="50f04223-e620-464d-a8c0-fc94f3b931c5" providerId="ADAL" clId="{205EE480-A01F-4B69-8F6A-993F8DF7BF15}" dt="2023-10-05T18:24:45.404" v="216" actId="20577"/>
          <ac:spMkLst>
            <pc:docMk/>
            <pc:sldMk cId="2236663091" sldId="271"/>
            <ac:spMk id="4" creationId="{BC5DA65E-810C-4D49-9674-1EDA966CDA20}"/>
          </ac:spMkLst>
        </pc:spChg>
        <pc:spChg chg="mod">
          <ac:chgData name="Susan Kushner Benson" userId="50f04223-e620-464d-a8c0-fc94f3b931c5" providerId="ADAL" clId="{205EE480-A01F-4B69-8F6A-993F8DF7BF15}" dt="2023-10-05T18:25:18.805" v="260" actId="20577"/>
          <ac:spMkLst>
            <pc:docMk/>
            <pc:sldMk cId="2236663091" sldId="271"/>
            <ac:spMk id="69" creationId="{4187ABCF-EA79-4BF3-B859-904F34699218}"/>
          </ac:spMkLst>
        </pc:spChg>
        <pc:picChg chg="mod">
          <ac:chgData name="Susan Kushner Benson" userId="50f04223-e620-464d-a8c0-fc94f3b931c5" providerId="ADAL" clId="{205EE480-A01F-4B69-8F6A-993F8DF7BF15}" dt="2023-10-05T18:24:50.735" v="217" actId="1076"/>
          <ac:picMkLst>
            <pc:docMk/>
            <pc:sldMk cId="2236663091" sldId="271"/>
            <ac:picMk id="6" creationId="{AEDB13BF-6D0F-44EE-B249-8D95E165BE5E}"/>
          </ac:picMkLst>
        </pc:picChg>
      </pc:sldChg>
      <pc:sldChg chg="ord">
        <pc:chgData name="Susan Kushner Benson" userId="50f04223-e620-464d-a8c0-fc94f3b931c5" providerId="ADAL" clId="{205EE480-A01F-4B69-8F6A-993F8DF7BF15}" dt="2023-10-09T15:02:31.580" v="379"/>
        <pc:sldMkLst>
          <pc:docMk/>
          <pc:sldMk cId="4215655280" sldId="273"/>
        </pc:sldMkLst>
      </pc:sldChg>
      <pc:sldChg chg="del">
        <pc:chgData name="Susan Kushner Benson" userId="50f04223-e620-464d-a8c0-fc94f3b931c5" providerId="ADAL" clId="{205EE480-A01F-4B69-8F6A-993F8DF7BF15}" dt="2023-10-09T15:03:33.225" v="383" actId="47"/>
        <pc:sldMkLst>
          <pc:docMk/>
          <pc:sldMk cId="2437036712" sldId="274"/>
        </pc:sldMkLst>
      </pc:sldChg>
      <pc:sldChg chg="del">
        <pc:chgData name="Susan Kushner Benson" userId="50f04223-e620-464d-a8c0-fc94f3b931c5" providerId="ADAL" clId="{205EE480-A01F-4B69-8F6A-993F8DF7BF15}" dt="2023-10-09T15:03:45.586" v="388" actId="47"/>
        <pc:sldMkLst>
          <pc:docMk/>
          <pc:sldMk cId="581379833" sldId="275"/>
        </pc:sldMkLst>
      </pc:sldChg>
      <pc:sldChg chg="delSp del mod">
        <pc:chgData name="Susan Kushner Benson" userId="50f04223-e620-464d-a8c0-fc94f3b931c5" providerId="ADAL" clId="{205EE480-A01F-4B69-8F6A-993F8DF7BF15}" dt="2023-10-09T15:49:37.547" v="699" actId="2696"/>
        <pc:sldMkLst>
          <pc:docMk/>
          <pc:sldMk cId="2077321209" sldId="276"/>
        </pc:sldMkLst>
        <pc:spChg chg="del">
          <ac:chgData name="Susan Kushner Benson" userId="50f04223-e620-464d-a8c0-fc94f3b931c5" providerId="ADAL" clId="{205EE480-A01F-4B69-8F6A-993F8DF7BF15}" dt="2023-10-09T15:49:31.051" v="698" actId="21"/>
          <ac:spMkLst>
            <pc:docMk/>
            <pc:sldMk cId="2077321209" sldId="276"/>
            <ac:spMk id="5" creationId="{E0456968-FD98-4311-94DB-223DCA2E4A32}"/>
          </ac:spMkLst>
        </pc:spChg>
        <pc:picChg chg="del">
          <ac:chgData name="Susan Kushner Benson" userId="50f04223-e620-464d-a8c0-fc94f3b931c5" providerId="ADAL" clId="{205EE480-A01F-4B69-8F6A-993F8DF7BF15}" dt="2023-10-09T15:49:31.051" v="698" actId="21"/>
          <ac:picMkLst>
            <pc:docMk/>
            <pc:sldMk cId="2077321209" sldId="276"/>
            <ac:picMk id="4" creationId="{740ECEE2-A606-4008-8DA9-D3C2D5D1003B}"/>
          </ac:picMkLst>
        </pc:picChg>
      </pc:sldChg>
      <pc:sldChg chg="del">
        <pc:chgData name="Susan Kushner Benson" userId="50f04223-e620-464d-a8c0-fc94f3b931c5" providerId="ADAL" clId="{205EE480-A01F-4B69-8F6A-993F8DF7BF15}" dt="2023-10-09T15:04:22.339" v="401" actId="47"/>
        <pc:sldMkLst>
          <pc:docMk/>
          <pc:sldMk cId="3431019943" sldId="277"/>
        </pc:sldMkLst>
      </pc:sldChg>
      <pc:sldChg chg="del">
        <pc:chgData name="Susan Kushner Benson" userId="50f04223-e620-464d-a8c0-fc94f3b931c5" providerId="ADAL" clId="{205EE480-A01F-4B69-8F6A-993F8DF7BF15}" dt="2023-10-09T15:04:19.268" v="400" actId="47"/>
        <pc:sldMkLst>
          <pc:docMk/>
          <pc:sldMk cId="164373237" sldId="278"/>
        </pc:sldMkLst>
      </pc:sldChg>
      <pc:sldChg chg="del">
        <pc:chgData name="Susan Kushner Benson" userId="50f04223-e620-464d-a8c0-fc94f3b931c5" providerId="ADAL" clId="{205EE480-A01F-4B69-8F6A-993F8DF7BF15}" dt="2023-10-09T15:04:17.793" v="399" actId="47"/>
        <pc:sldMkLst>
          <pc:docMk/>
          <pc:sldMk cId="4077345184" sldId="279"/>
        </pc:sldMkLst>
      </pc:sldChg>
      <pc:sldChg chg="del">
        <pc:chgData name="Susan Kushner Benson" userId="50f04223-e620-464d-a8c0-fc94f3b931c5" providerId="ADAL" clId="{205EE480-A01F-4B69-8F6A-993F8DF7BF15}" dt="2023-10-09T15:04:16.670" v="398" actId="47"/>
        <pc:sldMkLst>
          <pc:docMk/>
          <pc:sldMk cId="3506152878" sldId="280"/>
        </pc:sldMkLst>
      </pc:sldChg>
      <pc:sldChg chg="del">
        <pc:chgData name="Susan Kushner Benson" userId="50f04223-e620-464d-a8c0-fc94f3b931c5" providerId="ADAL" clId="{205EE480-A01F-4B69-8F6A-993F8DF7BF15}" dt="2023-10-09T15:04:15.543" v="397" actId="47"/>
        <pc:sldMkLst>
          <pc:docMk/>
          <pc:sldMk cId="2088485011" sldId="281"/>
        </pc:sldMkLst>
      </pc:sldChg>
      <pc:sldChg chg="del">
        <pc:chgData name="Susan Kushner Benson" userId="50f04223-e620-464d-a8c0-fc94f3b931c5" providerId="ADAL" clId="{205EE480-A01F-4B69-8F6A-993F8DF7BF15}" dt="2023-10-09T15:04:13.850" v="396" actId="47"/>
        <pc:sldMkLst>
          <pc:docMk/>
          <pc:sldMk cId="98362301" sldId="282"/>
        </pc:sldMkLst>
      </pc:sldChg>
      <pc:sldChg chg="del">
        <pc:chgData name="Susan Kushner Benson" userId="50f04223-e620-464d-a8c0-fc94f3b931c5" providerId="ADAL" clId="{205EE480-A01F-4B69-8F6A-993F8DF7BF15}" dt="2023-10-09T15:04:12.435" v="395" actId="47"/>
        <pc:sldMkLst>
          <pc:docMk/>
          <pc:sldMk cId="3219599186" sldId="283"/>
        </pc:sldMkLst>
      </pc:sldChg>
      <pc:sldChg chg="del">
        <pc:chgData name="Susan Kushner Benson" userId="50f04223-e620-464d-a8c0-fc94f3b931c5" providerId="ADAL" clId="{205EE480-A01F-4B69-8F6A-993F8DF7BF15}" dt="2023-10-09T15:04:03.954" v="392" actId="47"/>
        <pc:sldMkLst>
          <pc:docMk/>
          <pc:sldMk cId="618397331" sldId="361"/>
        </pc:sldMkLst>
      </pc:sldChg>
      <pc:sldChg chg="del">
        <pc:chgData name="Susan Kushner Benson" userId="50f04223-e620-464d-a8c0-fc94f3b931c5" providerId="ADAL" clId="{205EE480-A01F-4B69-8F6A-993F8DF7BF15}" dt="2023-10-09T15:04:02.898" v="391" actId="47"/>
        <pc:sldMkLst>
          <pc:docMk/>
          <pc:sldMk cId="1728081132" sldId="377"/>
        </pc:sldMkLst>
      </pc:sldChg>
      <pc:sldChg chg="del">
        <pc:chgData name="Susan Kushner Benson" userId="50f04223-e620-464d-a8c0-fc94f3b931c5" providerId="ADAL" clId="{205EE480-A01F-4B69-8F6A-993F8DF7BF15}" dt="2023-10-09T15:04:01.315" v="390" actId="47"/>
        <pc:sldMkLst>
          <pc:docMk/>
          <pc:sldMk cId="3684109022" sldId="378"/>
        </pc:sldMkLst>
      </pc:sldChg>
      <pc:sldChg chg="del">
        <pc:chgData name="Susan Kushner Benson" userId="50f04223-e620-464d-a8c0-fc94f3b931c5" providerId="ADAL" clId="{205EE480-A01F-4B69-8F6A-993F8DF7BF15}" dt="2023-10-09T15:03:59.677" v="389" actId="47"/>
        <pc:sldMkLst>
          <pc:docMk/>
          <pc:sldMk cId="3236898752" sldId="379"/>
        </pc:sldMkLst>
      </pc:sldChg>
      <pc:sldChg chg="ord">
        <pc:chgData name="Susan Kushner Benson" userId="50f04223-e620-464d-a8c0-fc94f3b931c5" providerId="ADAL" clId="{205EE480-A01F-4B69-8F6A-993F8DF7BF15}" dt="2023-10-09T15:02:05.723" v="375"/>
        <pc:sldMkLst>
          <pc:docMk/>
          <pc:sldMk cId="3310634527" sldId="380"/>
        </pc:sldMkLst>
      </pc:sldChg>
      <pc:sldChg chg="modSp del mod">
        <pc:chgData name="Susan Kushner Benson" userId="50f04223-e620-464d-a8c0-fc94f3b931c5" providerId="ADAL" clId="{205EE480-A01F-4B69-8F6A-993F8DF7BF15}" dt="2023-10-09T15:03:38.147" v="385" actId="47"/>
        <pc:sldMkLst>
          <pc:docMk/>
          <pc:sldMk cId="2952022783" sldId="381"/>
        </pc:sldMkLst>
        <pc:spChg chg="mod">
          <ac:chgData name="Susan Kushner Benson" userId="50f04223-e620-464d-a8c0-fc94f3b931c5" providerId="ADAL" clId="{205EE480-A01F-4B69-8F6A-993F8DF7BF15}" dt="2023-10-09T15:03:26.801" v="382" actId="20577"/>
          <ac:spMkLst>
            <pc:docMk/>
            <pc:sldMk cId="2952022783" sldId="381"/>
            <ac:spMk id="8" creationId="{621EE4A3-9AD1-4AB6-97C6-430D4E23777A}"/>
          </ac:spMkLst>
        </pc:spChg>
      </pc:sldChg>
      <pc:sldChg chg="addSp delSp modSp add mod">
        <pc:chgData name="Susan Kushner Benson" userId="50f04223-e620-464d-a8c0-fc94f3b931c5" providerId="ADAL" clId="{205EE480-A01F-4B69-8F6A-993F8DF7BF15}" dt="2023-10-09T15:01:40.190" v="371" actId="113"/>
        <pc:sldMkLst>
          <pc:docMk/>
          <pc:sldMk cId="4096503871" sldId="382"/>
        </pc:sldMkLst>
        <pc:spChg chg="add mod">
          <ac:chgData name="Susan Kushner Benson" userId="50f04223-e620-464d-a8c0-fc94f3b931c5" providerId="ADAL" clId="{205EE480-A01F-4B69-8F6A-993F8DF7BF15}" dt="2023-10-09T15:00:38.081" v="358" actId="1076"/>
          <ac:spMkLst>
            <pc:docMk/>
            <pc:sldMk cId="4096503871" sldId="382"/>
            <ac:spMk id="2" creationId="{F56710BC-3C26-BA3E-C5FC-3F354643F118}"/>
          </ac:spMkLst>
        </pc:spChg>
        <pc:spChg chg="add del mod">
          <ac:chgData name="Susan Kushner Benson" userId="50f04223-e620-464d-a8c0-fc94f3b931c5" providerId="ADAL" clId="{205EE480-A01F-4B69-8F6A-993F8DF7BF15}" dt="2023-10-09T15:00:47.366" v="360"/>
          <ac:spMkLst>
            <pc:docMk/>
            <pc:sldMk cId="4096503871" sldId="382"/>
            <ac:spMk id="3" creationId="{96B3D0CA-937F-CC35-F82F-00BDB2A97106}"/>
          </ac:spMkLst>
        </pc:spChg>
        <pc:spChg chg="add mod">
          <ac:chgData name="Susan Kushner Benson" userId="50f04223-e620-464d-a8c0-fc94f3b931c5" providerId="ADAL" clId="{205EE480-A01F-4B69-8F6A-993F8DF7BF15}" dt="2023-10-09T15:01:13.257" v="366" actId="1076"/>
          <ac:spMkLst>
            <pc:docMk/>
            <pc:sldMk cId="4096503871" sldId="382"/>
            <ac:spMk id="4" creationId="{86EA80AF-947C-7829-BEA3-58425C11AF52}"/>
          </ac:spMkLst>
        </pc:spChg>
        <pc:spChg chg="add mod">
          <ac:chgData name="Susan Kushner Benson" userId="50f04223-e620-464d-a8c0-fc94f3b931c5" providerId="ADAL" clId="{205EE480-A01F-4B69-8F6A-993F8DF7BF15}" dt="2023-10-09T15:01:40.190" v="371" actId="113"/>
          <ac:spMkLst>
            <pc:docMk/>
            <pc:sldMk cId="4096503871" sldId="382"/>
            <ac:spMk id="7" creationId="{6A5CC141-DEB5-1AE9-944C-A657DA615506}"/>
          </ac:spMkLst>
        </pc:spChg>
        <pc:spChg chg="add mod">
          <ac:chgData name="Susan Kushner Benson" userId="50f04223-e620-464d-a8c0-fc94f3b931c5" providerId="ADAL" clId="{205EE480-A01F-4B69-8F6A-993F8DF7BF15}" dt="2023-10-09T15:01:36.561" v="370" actId="1076"/>
          <ac:spMkLst>
            <pc:docMk/>
            <pc:sldMk cId="4096503871" sldId="382"/>
            <ac:spMk id="8" creationId="{AC10BBEA-E256-EBC4-8340-CEA2F7DB9D9E}"/>
          </ac:spMkLst>
        </pc:spChg>
        <pc:spChg chg="mod">
          <ac:chgData name="Susan Kushner Benson" userId="50f04223-e620-464d-a8c0-fc94f3b931c5" providerId="ADAL" clId="{205EE480-A01F-4B69-8F6A-993F8DF7BF15}" dt="2023-10-09T14:56:45.799" v="327" actId="20577"/>
          <ac:spMkLst>
            <pc:docMk/>
            <pc:sldMk cId="4096503871" sldId="382"/>
            <ac:spMk id="9" creationId="{B4D9B25B-8F25-4D33-A6DE-747395FB699B}"/>
          </ac:spMkLst>
        </pc:spChg>
        <pc:spChg chg="del">
          <ac:chgData name="Susan Kushner Benson" userId="50f04223-e620-464d-a8c0-fc94f3b931c5" providerId="ADAL" clId="{205EE480-A01F-4B69-8F6A-993F8DF7BF15}" dt="2023-10-09T14:56:23.151" v="296" actId="478"/>
          <ac:spMkLst>
            <pc:docMk/>
            <pc:sldMk cId="4096503871" sldId="382"/>
            <ac:spMk id="10" creationId="{1A93A2CE-E53A-4F1D-B721-CACFF91F2E97}"/>
          </ac:spMkLst>
        </pc:spChg>
        <pc:spChg chg="del">
          <ac:chgData name="Susan Kushner Benson" userId="50f04223-e620-464d-a8c0-fc94f3b931c5" providerId="ADAL" clId="{205EE480-A01F-4B69-8F6A-993F8DF7BF15}" dt="2023-10-09T14:56:30.463" v="298" actId="478"/>
          <ac:spMkLst>
            <pc:docMk/>
            <pc:sldMk cId="4096503871" sldId="382"/>
            <ac:spMk id="11" creationId="{F6C66175-EB83-40C9-8DEC-C9E434616D11}"/>
          </ac:spMkLst>
        </pc:spChg>
        <pc:spChg chg="del">
          <ac:chgData name="Susan Kushner Benson" userId="50f04223-e620-464d-a8c0-fc94f3b931c5" providerId="ADAL" clId="{205EE480-A01F-4B69-8F6A-993F8DF7BF15}" dt="2023-10-09T14:56:17.815" v="291" actId="478"/>
          <ac:spMkLst>
            <pc:docMk/>
            <pc:sldMk cId="4096503871" sldId="382"/>
            <ac:spMk id="12" creationId="{67A817BC-F3A3-4968-841A-5E8CB1DB7ACC}"/>
          </ac:spMkLst>
        </pc:spChg>
        <pc:spChg chg="del">
          <ac:chgData name="Susan Kushner Benson" userId="50f04223-e620-464d-a8c0-fc94f3b931c5" providerId="ADAL" clId="{205EE480-A01F-4B69-8F6A-993F8DF7BF15}" dt="2023-10-09T14:56:16.904" v="290" actId="478"/>
          <ac:spMkLst>
            <pc:docMk/>
            <pc:sldMk cId="4096503871" sldId="382"/>
            <ac:spMk id="16" creationId="{F1E1770E-CF33-4CD4-B9E6-0264EAD80883}"/>
          </ac:spMkLst>
        </pc:spChg>
        <pc:spChg chg="del mod">
          <ac:chgData name="Susan Kushner Benson" userId="50f04223-e620-464d-a8c0-fc94f3b931c5" providerId="ADAL" clId="{205EE480-A01F-4B69-8F6A-993F8DF7BF15}" dt="2023-10-09T14:56:24.998" v="297" actId="478"/>
          <ac:spMkLst>
            <pc:docMk/>
            <pc:sldMk cId="4096503871" sldId="382"/>
            <ac:spMk id="26" creationId="{6FA93F32-ADE6-4425-BED2-49979C5712DF}"/>
          </ac:spMkLst>
        </pc:spChg>
        <pc:picChg chg="del">
          <ac:chgData name="Susan Kushner Benson" userId="50f04223-e620-464d-a8c0-fc94f3b931c5" providerId="ADAL" clId="{205EE480-A01F-4B69-8F6A-993F8DF7BF15}" dt="2023-10-09T14:56:19.478" v="293" actId="478"/>
          <ac:picMkLst>
            <pc:docMk/>
            <pc:sldMk cId="4096503871" sldId="382"/>
            <ac:picMk id="5" creationId="{29219ED9-0346-415A-AC1F-78EA3796412E}"/>
          </ac:picMkLst>
        </pc:picChg>
        <pc:picChg chg="add mod">
          <ac:chgData name="Susan Kushner Benson" userId="50f04223-e620-464d-a8c0-fc94f3b931c5" providerId="ADAL" clId="{205EE480-A01F-4B69-8F6A-993F8DF7BF15}" dt="2023-10-09T15:01:08.202" v="364" actId="1076"/>
          <ac:picMkLst>
            <pc:docMk/>
            <pc:sldMk cId="4096503871" sldId="382"/>
            <ac:picMk id="6" creationId="{AAAC0971-392B-1935-CE69-ABE8AEE5985C}"/>
          </ac:picMkLst>
        </pc:picChg>
        <pc:picChg chg="del">
          <ac:chgData name="Susan Kushner Benson" userId="50f04223-e620-464d-a8c0-fc94f3b931c5" providerId="ADAL" clId="{205EE480-A01F-4B69-8F6A-993F8DF7BF15}" dt="2023-10-09T14:56:18.638" v="292" actId="478"/>
          <ac:picMkLst>
            <pc:docMk/>
            <pc:sldMk cId="4096503871" sldId="382"/>
            <ac:picMk id="15" creationId="{F5AB0AE9-643B-46C1-BADC-7B973E486DF1}"/>
          </ac:picMkLst>
        </pc:picChg>
        <pc:picChg chg="del">
          <ac:chgData name="Susan Kushner Benson" userId="50f04223-e620-464d-a8c0-fc94f3b931c5" providerId="ADAL" clId="{205EE480-A01F-4B69-8F6A-993F8DF7BF15}" dt="2023-10-09T14:56:22.261" v="295" actId="478"/>
          <ac:picMkLst>
            <pc:docMk/>
            <pc:sldMk cId="4096503871" sldId="382"/>
            <ac:picMk id="25" creationId="{C12C6455-542C-45EB-A9FA-D6E97B7403B9}"/>
          </ac:picMkLst>
        </pc:picChg>
      </pc:sldChg>
      <pc:sldChg chg="addSp delSp modSp add mod ord setBg">
        <pc:chgData name="Susan Kushner Benson" userId="50f04223-e620-464d-a8c0-fc94f3b931c5" providerId="ADAL" clId="{205EE480-A01F-4B69-8F6A-993F8DF7BF15}" dt="2023-10-09T14:58:52.225" v="346" actId="1076"/>
        <pc:sldMkLst>
          <pc:docMk/>
          <pc:sldMk cId="3299216517" sldId="383"/>
        </pc:sldMkLst>
        <pc:spChg chg="mod">
          <ac:chgData name="Susan Kushner Benson" userId="50f04223-e620-464d-a8c0-fc94f3b931c5" providerId="ADAL" clId="{205EE480-A01F-4B69-8F6A-993F8DF7BF15}" dt="2023-10-09T14:58:36.088" v="339" actId="26606"/>
          <ac:spMkLst>
            <pc:docMk/>
            <pc:sldMk cId="3299216517" sldId="383"/>
            <ac:spMk id="9" creationId="{B4D9B25B-8F25-4D33-A6DE-747395FB699B}"/>
          </ac:spMkLst>
        </pc:spChg>
        <pc:spChg chg="add del">
          <ac:chgData name="Susan Kushner Benson" userId="50f04223-e620-464d-a8c0-fc94f3b931c5" providerId="ADAL" clId="{205EE480-A01F-4B69-8F6A-993F8DF7BF15}" dt="2023-10-09T14:58:36.088" v="339" actId="26606"/>
          <ac:spMkLst>
            <pc:docMk/>
            <pc:sldMk cId="3299216517" sldId="383"/>
            <ac:spMk id="14" creationId="{79CBD3C9-4E66-426D-948E-7CF4778107E8}"/>
          </ac:spMkLst>
        </pc:spChg>
        <pc:spChg chg="add del">
          <ac:chgData name="Susan Kushner Benson" userId="50f04223-e620-464d-a8c0-fc94f3b931c5" providerId="ADAL" clId="{205EE480-A01F-4B69-8F6A-993F8DF7BF15}" dt="2023-10-09T14:58:36.088" v="339" actId="26606"/>
          <ac:spMkLst>
            <pc:docMk/>
            <pc:sldMk cId="3299216517" sldId="383"/>
            <ac:spMk id="16" creationId="{DDB95FCF-AD96-482F-9FB8-CD95725E6EFF}"/>
          </ac:spMkLst>
        </pc:spChg>
        <pc:spChg chg="add del">
          <ac:chgData name="Susan Kushner Benson" userId="50f04223-e620-464d-a8c0-fc94f3b931c5" providerId="ADAL" clId="{205EE480-A01F-4B69-8F6A-993F8DF7BF15}" dt="2023-10-09T14:58:36.088" v="339" actId="26606"/>
          <ac:spMkLst>
            <pc:docMk/>
            <pc:sldMk cId="3299216517" sldId="383"/>
            <ac:spMk id="20" creationId="{2ED84DD6-8A68-4994-8094-8DDBE89BF353}"/>
          </ac:spMkLst>
        </pc:spChg>
        <pc:spChg chg="add del">
          <ac:chgData name="Susan Kushner Benson" userId="50f04223-e620-464d-a8c0-fc94f3b931c5" providerId="ADAL" clId="{205EE480-A01F-4B69-8F6A-993F8DF7BF15}" dt="2023-10-09T14:58:36.088" v="339" actId="26606"/>
          <ac:spMkLst>
            <pc:docMk/>
            <pc:sldMk cId="3299216517" sldId="383"/>
            <ac:spMk id="22" creationId="{176049D7-366E-4AC9-B689-460CC28F8E70}"/>
          </ac:spMkLst>
        </pc:spChg>
        <pc:spChg chg="add del">
          <ac:chgData name="Susan Kushner Benson" userId="50f04223-e620-464d-a8c0-fc94f3b931c5" providerId="ADAL" clId="{205EE480-A01F-4B69-8F6A-993F8DF7BF15}" dt="2023-10-09T14:58:36.088" v="339" actId="26606"/>
          <ac:spMkLst>
            <pc:docMk/>
            <pc:sldMk cId="3299216517" sldId="383"/>
            <ac:spMk id="26" creationId="{4AD45A04-4150-4943-BB06-EEEDDD73BFCE}"/>
          </ac:spMkLst>
        </pc:spChg>
        <pc:picChg chg="add mod modCrop">
          <ac:chgData name="Susan Kushner Benson" userId="50f04223-e620-464d-a8c0-fc94f3b931c5" providerId="ADAL" clId="{205EE480-A01F-4B69-8F6A-993F8DF7BF15}" dt="2023-10-09T14:58:52.225" v="346" actId="1076"/>
          <ac:picMkLst>
            <pc:docMk/>
            <pc:sldMk cId="3299216517" sldId="383"/>
            <ac:picMk id="3" creationId="{5DF76B04-1695-48B6-7C13-969D25D04D7F}"/>
          </ac:picMkLst>
        </pc:picChg>
        <pc:cxnChg chg="add del">
          <ac:chgData name="Susan Kushner Benson" userId="50f04223-e620-464d-a8c0-fc94f3b931c5" providerId="ADAL" clId="{205EE480-A01F-4B69-8F6A-993F8DF7BF15}" dt="2023-10-09T14:58:36.088" v="339" actId="26606"/>
          <ac:cxnSpMkLst>
            <pc:docMk/>
            <pc:sldMk cId="3299216517" sldId="383"/>
            <ac:cxnSpMk id="18" creationId="{64EEEC00-AD80-4734-BEE6-04CBDEC830C9}"/>
          </ac:cxnSpMkLst>
        </pc:cxnChg>
        <pc:cxnChg chg="add del">
          <ac:chgData name="Susan Kushner Benson" userId="50f04223-e620-464d-a8c0-fc94f3b931c5" providerId="ADAL" clId="{205EE480-A01F-4B69-8F6A-993F8DF7BF15}" dt="2023-10-09T14:58:36.088" v="339" actId="26606"/>
          <ac:cxnSpMkLst>
            <pc:docMk/>
            <pc:sldMk cId="3299216517" sldId="383"/>
            <ac:cxnSpMk id="24" creationId="{BC9E91F8-C4AE-4EB0-8B76-FF3F3FC7183D}"/>
          </ac:cxnSpMkLst>
        </pc:cxnChg>
      </pc:sldChg>
      <pc:sldChg chg="addSp modSp add mod ord">
        <pc:chgData name="Susan Kushner Benson" userId="50f04223-e620-464d-a8c0-fc94f3b931c5" providerId="ADAL" clId="{205EE480-A01F-4B69-8F6A-993F8DF7BF15}" dt="2023-10-09T15:00:10.666" v="355"/>
        <pc:sldMkLst>
          <pc:docMk/>
          <pc:sldMk cId="4179789042" sldId="384"/>
        </pc:sldMkLst>
        <pc:spChg chg="add mod">
          <ac:chgData name="Susan Kushner Benson" userId="50f04223-e620-464d-a8c0-fc94f3b931c5" providerId="ADAL" clId="{205EE480-A01F-4B69-8F6A-993F8DF7BF15}" dt="2023-10-09T14:59:21.309" v="348"/>
          <ac:spMkLst>
            <pc:docMk/>
            <pc:sldMk cId="4179789042" sldId="384"/>
            <ac:spMk id="2" creationId="{2772A89C-BB7B-5C06-FD1F-47FBE2381593}"/>
          </ac:spMkLst>
        </pc:spChg>
        <pc:spChg chg="add mod">
          <ac:chgData name="Susan Kushner Benson" userId="50f04223-e620-464d-a8c0-fc94f3b931c5" providerId="ADAL" clId="{205EE480-A01F-4B69-8F6A-993F8DF7BF15}" dt="2023-10-09T14:59:32.769" v="349"/>
          <ac:spMkLst>
            <pc:docMk/>
            <pc:sldMk cId="4179789042" sldId="384"/>
            <ac:spMk id="3" creationId="{73659451-CE32-FFD6-194D-365B3FCEAC7B}"/>
          </ac:spMkLst>
        </pc:spChg>
        <pc:spChg chg="add mod">
          <ac:chgData name="Susan Kushner Benson" userId="50f04223-e620-464d-a8c0-fc94f3b931c5" providerId="ADAL" clId="{205EE480-A01F-4B69-8F6A-993F8DF7BF15}" dt="2023-10-09T14:59:58.835" v="353" actId="1076"/>
          <ac:spMkLst>
            <pc:docMk/>
            <pc:sldMk cId="4179789042" sldId="384"/>
            <ac:spMk id="5" creationId="{36D47FDE-0FE8-ED40-7236-F48B16842E64}"/>
          </ac:spMkLst>
        </pc:spChg>
        <pc:picChg chg="add mod">
          <ac:chgData name="Susan Kushner Benson" userId="50f04223-e620-464d-a8c0-fc94f3b931c5" providerId="ADAL" clId="{205EE480-A01F-4B69-8F6A-993F8DF7BF15}" dt="2023-10-09T14:59:49.129" v="351" actId="1076"/>
          <ac:picMkLst>
            <pc:docMk/>
            <pc:sldMk cId="4179789042" sldId="384"/>
            <ac:picMk id="4" creationId="{2E8B64BE-7D13-2DB6-756B-27241AEA5170}"/>
          </ac:picMkLst>
        </pc:picChg>
      </pc:sldChg>
      <pc:sldChg chg="add del">
        <pc:chgData name="Susan Kushner Benson" userId="50f04223-e620-464d-a8c0-fc94f3b931c5" providerId="ADAL" clId="{205EE480-A01F-4B69-8F6A-993F8DF7BF15}" dt="2023-10-09T15:03:17.710" v="381" actId="2696"/>
        <pc:sldMkLst>
          <pc:docMk/>
          <pc:sldMk cId="1839689852" sldId="385"/>
        </pc:sldMkLst>
      </pc:sldChg>
      <pc:sldChg chg="addSp delSp modSp add mod">
        <pc:chgData name="Susan Kushner Benson" userId="50f04223-e620-464d-a8c0-fc94f3b931c5" providerId="ADAL" clId="{205EE480-A01F-4B69-8F6A-993F8DF7BF15}" dt="2023-10-09T15:40:34.772" v="662" actId="1076"/>
        <pc:sldMkLst>
          <pc:docMk/>
          <pc:sldMk cId="3554596411" sldId="385"/>
        </pc:sldMkLst>
        <pc:spChg chg="del">
          <ac:chgData name="Susan Kushner Benson" userId="50f04223-e620-464d-a8c0-fc94f3b931c5" providerId="ADAL" clId="{205EE480-A01F-4B69-8F6A-993F8DF7BF15}" dt="2023-10-09T15:04:55.026" v="404" actId="478"/>
          <ac:spMkLst>
            <pc:docMk/>
            <pc:sldMk cId="3554596411" sldId="385"/>
            <ac:spMk id="2" creationId="{F56710BC-3C26-BA3E-C5FC-3F354643F118}"/>
          </ac:spMkLst>
        </pc:spChg>
        <pc:spChg chg="add del mod">
          <ac:chgData name="Susan Kushner Benson" userId="50f04223-e620-464d-a8c0-fc94f3b931c5" providerId="ADAL" clId="{205EE480-A01F-4B69-8F6A-993F8DF7BF15}" dt="2023-10-09T15:08:17.678" v="531" actId="21"/>
          <ac:spMkLst>
            <pc:docMk/>
            <pc:sldMk cId="3554596411" sldId="385"/>
            <ac:spMk id="3" creationId="{78D04AAF-10EE-A8F0-108C-17798774050A}"/>
          </ac:spMkLst>
        </pc:spChg>
        <pc:spChg chg="del">
          <ac:chgData name="Susan Kushner Benson" userId="50f04223-e620-464d-a8c0-fc94f3b931c5" providerId="ADAL" clId="{205EE480-A01F-4B69-8F6A-993F8DF7BF15}" dt="2023-10-09T15:04:57.443" v="405" actId="478"/>
          <ac:spMkLst>
            <pc:docMk/>
            <pc:sldMk cId="3554596411" sldId="385"/>
            <ac:spMk id="4" creationId="{86EA80AF-947C-7829-BEA3-58425C11AF52}"/>
          </ac:spMkLst>
        </pc:spChg>
        <pc:spChg chg="del">
          <ac:chgData name="Susan Kushner Benson" userId="50f04223-e620-464d-a8c0-fc94f3b931c5" providerId="ADAL" clId="{205EE480-A01F-4B69-8F6A-993F8DF7BF15}" dt="2023-10-09T15:04:59.539" v="406" actId="478"/>
          <ac:spMkLst>
            <pc:docMk/>
            <pc:sldMk cId="3554596411" sldId="385"/>
            <ac:spMk id="7" creationId="{6A5CC141-DEB5-1AE9-944C-A657DA615506}"/>
          </ac:spMkLst>
        </pc:spChg>
        <pc:spChg chg="del">
          <ac:chgData name="Susan Kushner Benson" userId="50f04223-e620-464d-a8c0-fc94f3b931c5" providerId="ADAL" clId="{205EE480-A01F-4B69-8F6A-993F8DF7BF15}" dt="2023-10-09T15:05:03.578" v="408" actId="478"/>
          <ac:spMkLst>
            <pc:docMk/>
            <pc:sldMk cId="3554596411" sldId="385"/>
            <ac:spMk id="8" creationId="{AC10BBEA-E256-EBC4-8340-CEA2F7DB9D9E}"/>
          </ac:spMkLst>
        </pc:spChg>
        <pc:spChg chg="mod">
          <ac:chgData name="Susan Kushner Benson" userId="50f04223-e620-464d-a8c0-fc94f3b931c5" providerId="ADAL" clId="{205EE480-A01F-4B69-8F6A-993F8DF7BF15}" dt="2023-10-09T15:06:36.037" v="519" actId="20577"/>
          <ac:spMkLst>
            <pc:docMk/>
            <pc:sldMk cId="3554596411" sldId="385"/>
            <ac:spMk id="9" creationId="{B4D9B25B-8F25-4D33-A6DE-747395FB699B}"/>
          </ac:spMkLst>
        </pc:spChg>
        <pc:spChg chg="add mod">
          <ac:chgData name="Susan Kushner Benson" userId="50f04223-e620-464d-a8c0-fc94f3b931c5" providerId="ADAL" clId="{205EE480-A01F-4B69-8F6A-993F8DF7BF15}" dt="2023-10-09T15:08:58.525" v="538" actId="20577"/>
          <ac:spMkLst>
            <pc:docMk/>
            <pc:sldMk cId="3554596411" sldId="385"/>
            <ac:spMk id="10" creationId="{988A2B3F-6261-5C06-2682-16D9E667B065}"/>
          </ac:spMkLst>
        </pc:spChg>
        <pc:spChg chg="add mod">
          <ac:chgData name="Susan Kushner Benson" userId="50f04223-e620-464d-a8c0-fc94f3b931c5" providerId="ADAL" clId="{205EE480-A01F-4B69-8F6A-993F8DF7BF15}" dt="2023-10-09T15:40:34.772" v="662" actId="1076"/>
          <ac:spMkLst>
            <pc:docMk/>
            <pc:sldMk cId="3554596411" sldId="385"/>
            <ac:spMk id="11" creationId="{9B8F9324-6A02-E8E7-DFD1-206144AB3514}"/>
          </ac:spMkLst>
        </pc:spChg>
        <pc:spChg chg="add del mod">
          <ac:chgData name="Susan Kushner Benson" userId="50f04223-e620-464d-a8c0-fc94f3b931c5" providerId="ADAL" clId="{205EE480-A01F-4B69-8F6A-993F8DF7BF15}" dt="2023-10-09T15:39:14.815" v="649" actId="47"/>
          <ac:spMkLst>
            <pc:docMk/>
            <pc:sldMk cId="3554596411" sldId="385"/>
            <ac:spMk id="14" creationId="{1D8A2999-1DE9-02A5-0FF9-DB0D0E94CE34}"/>
          </ac:spMkLst>
        </pc:spChg>
        <pc:graphicFrameChg chg="add del mod modGraphic">
          <ac:chgData name="Susan Kushner Benson" userId="50f04223-e620-464d-a8c0-fc94f3b931c5" providerId="ADAL" clId="{205EE480-A01F-4B69-8F6A-993F8DF7BF15}" dt="2023-10-09T15:38:32.434" v="635" actId="478"/>
          <ac:graphicFrameMkLst>
            <pc:docMk/>
            <pc:sldMk cId="3554596411" sldId="385"/>
            <ac:graphicFrameMk id="5" creationId="{8D28D3BF-34DF-5ABE-D8DB-456AEAF16DC3}"/>
          </ac:graphicFrameMkLst>
        </pc:graphicFrameChg>
        <pc:picChg chg="del">
          <ac:chgData name="Susan Kushner Benson" userId="50f04223-e620-464d-a8c0-fc94f3b931c5" providerId="ADAL" clId="{205EE480-A01F-4B69-8F6A-993F8DF7BF15}" dt="2023-10-09T15:05:01.033" v="407" actId="478"/>
          <ac:picMkLst>
            <pc:docMk/>
            <pc:sldMk cId="3554596411" sldId="385"/>
            <ac:picMk id="6" creationId="{AAAC0971-392B-1935-CE69-ABE8AEE5985C}"/>
          </ac:picMkLst>
        </pc:picChg>
        <pc:picChg chg="add mod modCrop">
          <ac:chgData name="Susan Kushner Benson" userId="50f04223-e620-464d-a8c0-fc94f3b931c5" providerId="ADAL" clId="{205EE480-A01F-4B69-8F6A-993F8DF7BF15}" dt="2023-10-09T15:40:18.004" v="659" actId="1076"/>
          <ac:picMkLst>
            <pc:docMk/>
            <pc:sldMk cId="3554596411" sldId="385"/>
            <ac:picMk id="13" creationId="{3504509A-19F5-9C8E-ACC3-543DDB7780F5}"/>
          </ac:picMkLst>
        </pc:picChg>
        <pc:picChg chg="add del">
          <ac:chgData name="Susan Kushner Benson" userId="50f04223-e620-464d-a8c0-fc94f3b931c5" providerId="ADAL" clId="{205EE480-A01F-4B69-8F6A-993F8DF7BF15}" dt="2023-10-09T15:39:03.966" v="645" actId="22"/>
          <ac:picMkLst>
            <pc:docMk/>
            <pc:sldMk cId="3554596411" sldId="385"/>
            <ac:picMk id="16" creationId="{3843509B-E9C9-BB4B-C0DF-FA7CAC6C97F1}"/>
          </ac:picMkLst>
        </pc:picChg>
      </pc:sldChg>
      <pc:sldChg chg="addSp delSp modSp add mod">
        <pc:chgData name="Susan Kushner Benson" userId="50f04223-e620-464d-a8c0-fc94f3b931c5" providerId="ADAL" clId="{205EE480-A01F-4B69-8F6A-993F8DF7BF15}" dt="2023-10-09T15:31:20.433" v="623" actId="1076"/>
        <pc:sldMkLst>
          <pc:docMk/>
          <pc:sldMk cId="916401744" sldId="386"/>
        </pc:sldMkLst>
        <pc:spChg chg="add del mod">
          <ac:chgData name="Susan Kushner Benson" userId="50f04223-e620-464d-a8c0-fc94f3b931c5" providerId="ADAL" clId="{205EE480-A01F-4B69-8F6A-993F8DF7BF15}" dt="2023-10-09T15:21:51.956" v="575" actId="478"/>
          <ac:spMkLst>
            <pc:docMk/>
            <pc:sldMk cId="916401744" sldId="386"/>
            <ac:spMk id="2" creationId="{9DF18794-006B-1E1F-936E-8E7887F9817C}"/>
          </ac:spMkLst>
        </pc:spChg>
        <pc:spChg chg="del">
          <ac:chgData name="Susan Kushner Benson" userId="50f04223-e620-464d-a8c0-fc94f3b931c5" providerId="ADAL" clId="{205EE480-A01F-4B69-8F6A-993F8DF7BF15}" dt="2023-10-09T15:21:45.691" v="573" actId="478"/>
          <ac:spMkLst>
            <pc:docMk/>
            <pc:sldMk cId="916401744" sldId="386"/>
            <ac:spMk id="3" creationId="{78D04AAF-10EE-A8F0-108C-17798774050A}"/>
          </ac:spMkLst>
        </pc:spChg>
        <pc:graphicFrameChg chg="add mod modGraphic">
          <ac:chgData name="Susan Kushner Benson" userId="50f04223-e620-464d-a8c0-fc94f3b931c5" providerId="ADAL" clId="{205EE480-A01F-4B69-8F6A-993F8DF7BF15}" dt="2023-10-09T15:31:20.433" v="623" actId="1076"/>
          <ac:graphicFrameMkLst>
            <pc:docMk/>
            <pc:sldMk cId="916401744" sldId="386"/>
            <ac:graphicFrameMk id="4" creationId="{E69601E4-BBD5-FB1F-7133-E16896D93856}"/>
          </ac:graphicFrameMkLst>
        </pc:graphicFrameChg>
      </pc:sldChg>
      <pc:sldChg chg="addSp delSp modSp add mod">
        <pc:chgData name="Susan Kushner Benson" userId="50f04223-e620-464d-a8c0-fc94f3b931c5" providerId="ADAL" clId="{205EE480-A01F-4B69-8F6A-993F8DF7BF15}" dt="2023-10-09T15:18:35.595" v="571" actId="1076"/>
        <pc:sldMkLst>
          <pc:docMk/>
          <pc:sldMk cId="2267443727" sldId="387"/>
        </pc:sldMkLst>
        <pc:spChg chg="del mod">
          <ac:chgData name="Susan Kushner Benson" userId="50f04223-e620-464d-a8c0-fc94f3b931c5" providerId="ADAL" clId="{205EE480-A01F-4B69-8F6A-993F8DF7BF15}" dt="2023-10-09T15:09:34.233" v="544" actId="478"/>
          <ac:spMkLst>
            <pc:docMk/>
            <pc:sldMk cId="2267443727" sldId="387"/>
            <ac:spMk id="2" creationId="{5D1B77DD-DF18-46A2-A7D5-51F2E98DEA01}"/>
          </ac:spMkLst>
        </pc:spChg>
        <pc:spChg chg="del">
          <ac:chgData name="Susan Kushner Benson" userId="50f04223-e620-464d-a8c0-fc94f3b931c5" providerId="ADAL" clId="{205EE480-A01F-4B69-8F6A-993F8DF7BF15}" dt="2023-10-09T15:10:27.233" v="548" actId="478"/>
          <ac:spMkLst>
            <pc:docMk/>
            <pc:sldMk cId="2267443727" sldId="387"/>
            <ac:spMk id="3" creationId="{6D21B02A-A60C-47D1-8CAF-A9361EE46A38}"/>
          </ac:spMkLst>
        </pc:spChg>
        <pc:spChg chg="del">
          <ac:chgData name="Susan Kushner Benson" userId="50f04223-e620-464d-a8c0-fc94f3b931c5" providerId="ADAL" clId="{205EE480-A01F-4B69-8F6A-993F8DF7BF15}" dt="2023-10-09T15:09:30.379" v="542" actId="478"/>
          <ac:spMkLst>
            <pc:docMk/>
            <pc:sldMk cId="2267443727" sldId="387"/>
            <ac:spMk id="5" creationId="{E0456968-FD98-4311-94DB-223DCA2E4A32}"/>
          </ac:spMkLst>
        </pc:spChg>
        <pc:spChg chg="del">
          <ac:chgData name="Susan Kushner Benson" userId="50f04223-e620-464d-a8c0-fc94f3b931c5" providerId="ADAL" clId="{205EE480-A01F-4B69-8F6A-993F8DF7BF15}" dt="2023-10-09T15:09:38.394" v="545" actId="478"/>
          <ac:spMkLst>
            <pc:docMk/>
            <pc:sldMk cId="2267443727" sldId="387"/>
            <ac:spMk id="6" creationId="{3CB3A526-6261-4EC9-9550-A8B627AB4804}"/>
          </ac:spMkLst>
        </pc:spChg>
        <pc:spChg chg="del">
          <ac:chgData name="Susan Kushner Benson" userId="50f04223-e620-464d-a8c0-fc94f3b931c5" providerId="ADAL" clId="{205EE480-A01F-4B69-8F6A-993F8DF7BF15}" dt="2023-10-09T15:09:40.202" v="546" actId="478"/>
          <ac:spMkLst>
            <pc:docMk/>
            <pc:sldMk cId="2267443727" sldId="387"/>
            <ac:spMk id="7" creationId="{26A774C6-8B48-4FFB-B676-D5F88F236FF6}"/>
          </ac:spMkLst>
        </pc:spChg>
        <pc:spChg chg="add mod">
          <ac:chgData name="Susan Kushner Benson" userId="50f04223-e620-464d-a8c0-fc94f3b931c5" providerId="ADAL" clId="{205EE480-A01F-4B69-8F6A-993F8DF7BF15}" dt="2023-10-09T15:10:47.354" v="563" actId="14100"/>
          <ac:spMkLst>
            <pc:docMk/>
            <pc:sldMk cId="2267443727" sldId="387"/>
            <ac:spMk id="9" creationId="{5F2417B6-1FA4-41FB-732F-0344F4A2F2E4}"/>
          </ac:spMkLst>
        </pc:spChg>
        <pc:picChg chg="del">
          <ac:chgData name="Susan Kushner Benson" userId="50f04223-e620-464d-a8c0-fc94f3b931c5" providerId="ADAL" clId="{205EE480-A01F-4B69-8F6A-993F8DF7BF15}" dt="2023-10-09T15:09:30.379" v="542" actId="478"/>
          <ac:picMkLst>
            <pc:docMk/>
            <pc:sldMk cId="2267443727" sldId="387"/>
            <ac:picMk id="4" creationId="{740ECEE2-A606-4008-8DA9-D3C2D5D1003B}"/>
          </ac:picMkLst>
        </pc:picChg>
        <pc:picChg chg="add mod modCrop">
          <ac:chgData name="Susan Kushner Benson" userId="50f04223-e620-464d-a8c0-fc94f3b931c5" providerId="ADAL" clId="{205EE480-A01F-4B69-8F6A-993F8DF7BF15}" dt="2023-10-09T15:18:35.595" v="571" actId="1076"/>
          <ac:picMkLst>
            <pc:docMk/>
            <pc:sldMk cId="2267443727" sldId="387"/>
            <ac:picMk id="11" creationId="{A71EB99A-1637-0D44-C13C-86C7531F0BE0}"/>
          </ac:picMkLst>
        </pc:picChg>
      </pc:sldChg>
      <pc:sldChg chg="addSp delSp modSp add mod ord">
        <pc:chgData name="Susan Kushner Benson" userId="50f04223-e620-464d-a8c0-fc94f3b931c5" providerId="ADAL" clId="{205EE480-A01F-4B69-8F6A-993F8DF7BF15}" dt="2023-10-09T15:37:32.165" v="634"/>
        <pc:sldMkLst>
          <pc:docMk/>
          <pc:sldMk cId="3894068299" sldId="388"/>
        </pc:sldMkLst>
        <pc:spChg chg="del">
          <ac:chgData name="Susan Kushner Benson" userId="50f04223-e620-464d-a8c0-fc94f3b931c5" providerId="ADAL" clId="{205EE480-A01F-4B69-8F6A-993F8DF7BF15}" dt="2023-10-09T15:28:08.899" v="615" actId="478"/>
          <ac:spMkLst>
            <pc:docMk/>
            <pc:sldMk cId="3894068299" sldId="388"/>
            <ac:spMk id="3" creationId="{78D04AAF-10EE-A8F0-108C-17798774050A}"/>
          </ac:spMkLst>
        </pc:spChg>
        <pc:graphicFrameChg chg="add mod modGraphic">
          <ac:chgData name="Susan Kushner Benson" userId="50f04223-e620-464d-a8c0-fc94f3b931c5" providerId="ADAL" clId="{205EE480-A01F-4B69-8F6A-993F8DF7BF15}" dt="2023-10-09T15:32:25.681" v="630" actId="14734"/>
          <ac:graphicFrameMkLst>
            <pc:docMk/>
            <pc:sldMk cId="3894068299" sldId="388"/>
            <ac:graphicFrameMk id="2" creationId="{B44F7577-466F-B519-6D70-0E4F6B20A131}"/>
          </ac:graphicFrameMkLst>
        </pc:graphicFrameChg>
      </pc:sldChg>
      <pc:sldChg chg="addSp delSp modSp add mod">
        <pc:chgData name="Susan Kushner Benson" userId="50f04223-e620-464d-a8c0-fc94f3b931c5" providerId="ADAL" clId="{205EE480-A01F-4B69-8F6A-993F8DF7BF15}" dt="2023-10-09T15:44:25.116" v="671" actId="1076"/>
        <pc:sldMkLst>
          <pc:docMk/>
          <pc:sldMk cId="2997885527" sldId="389"/>
        </pc:sldMkLst>
        <pc:spChg chg="add mod">
          <ac:chgData name="Susan Kushner Benson" userId="50f04223-e620-464d-a8c0-fc94f3b931c5" providerId="ADAL" clId="{205EE480-A01F-4B69-8F6A-993F8DF7BF15}" dt="2023-10-09T15:43:57.126" v="666"/>
          <ac:spMkLst>
            <pc:docMk/>
            <pc:sldMk cId="2997885527" sldId="389"/>
            <ac:spMk id="2" creationId="{B8471C0A-73CE-2A53-826B-E686B4D380DF}"/>
          </ac:spMkLst>
        </pc:spChg>
        <pc:spChg chg="add del mod">
          <ac:chgData name="Susan Kushner Benson" userId="50f04223-e620-464d-a8c0-fc94f3b931c5" providerId="ADAL" clId="{205EE480-A01F-4B69-8F6A-993F8DF7BF15}" dt="2023-10-09T15:44:05.078" v="668"/>
          <ac:spMkLst>
            <pc:docMk/>
            <pc:sldMk cId="2997885527" sldId="389"/>
            <ac:spMk id="3" creationId="{7C61AA1D-CC6B-3050-79C9-C326D178E410}"/>
          </ac:spMkLst>
        </pc:spChg>
        <pc:spChg chg="add mod">
          <ac:chgData name="Susan Kushner Benson" userId="50f04223-e620-464d-a8c0-fc94f3b931c5" providerId="ADAL" clId="{205EE480-A01F-4B69-8F6A-993F8DF7BF15}" dt="2023-10-09T15:44:14.990" v="669"/>
          <ac:spMkLst>
            <pc:docMk/>
            <pc:sldMk cId="2997885527" sldId="389"/>
            <ac:spMk id="5" creationId="{2D1B3D92-BAB5-68B0-4428-7FD5CFF4AB39}"/>
          </ac:spMkLst>
        </pc:spChg>
        <pc:spChg chg="add mod">
          <ac:chgData name="Susan Kushner Benson" userId="50f04223-e620-464d-a8c0-fc94f3b931c5" providerId="ADAL" clId="{205EE480-A01F-4B69-8F6A-993F8DF7BF15}" dt="2023-10-09T15:44:25.116" v="671" actId="1076"/>
          <ac:spMkLst>
            <pc:docMk/>
            <pc:sldMk cId="2997885527" sldId="389"/>
            <ac:spMk id="6" creationId="{0633DC8C-926D-CC73-1C0A-BE9F4A2F9421}"/>
          </ac:spMkLst>
        </pc:spChg>
        <pc:graphicFrameChg chg="del">
          <ac:chgData name="Susan Kushner Benson" userId="50f04223-e620-464d-a8c0-fc94f3b931c5" providerId="ADAL" clId="{205EE480-A01F-4B69-8F6A-993F8DF7BF15}" dt="2023-10-09T15:43:41.765" v="664" actId="478"/>
          <ac:graphicFrameMkLst>
            <pc:docMk/>
            <pc:sldMk cId="2997885527" sldId="389"/>
            <ac:graphicFrameMk id="4" creationId="{E69601E4-BBD5-FB1F-7133-E16896D93856}"/>
          </ac:graphicFrameMkLst>
        </pc:graphicFrameChg>
      </pc:sldChg>
      <pc:sldChg chg="addSp modSp add mod">
        <pc:chgData name="Susan Kushner Benson" userId="50f04223-e620-464d-a8c0-fc94f3b931c5" providerId="ADAL" clId="{205EE480-A01F-4B69-8F6A-993F8DF7BF15}" dt="2023-10-09T15:45:29.077" v="678" actId="1076"/>
        <pc:sldMkLst>
          <pc:docMk/>
          <pc:sldMk cId="4130075295" sldId="390"/>
        </pc:sldMkLst>
        <pc:spChg chg="add mod">
          <ac:chgData name="Susan Kushner Benson" userId="50f04223-e620-464d-a8c0-fc94f3b931c5" providerId="ADAL" clId="{205EE480-A01F-4B69-8F6A-993F8DF7BF15}" dt="2023-10-09T15:45:24.957" v="677" actId="1076"/>
          <ac:spMkLst>
            <pc:docMk/>
            <pc:sldMk cId="4130075295" sldId="390"/>
            <ac:spMk id="2" creationId="{2801E8A9-9B18-E3EC-439B-2D2ADA9635A5}"/>
          </ac:spMkLst>
        </pc:spChg>
        <pc:spChg chg="add mod">
          <ac:chgData name="Susan Kushner Benson" userId="50f04223-e620-464d-a8c0-fc94f3b931c5" providerId="ADAL" clId="{205EE480-A01F-4B69-8F6A-993F8DF7BF15}" dt="2023-10-09T15:45:29.077" v="678" actId="1076"/>
          <ac:spMkLst>
            <pc:docMk/>
            <pc:sldMk cId="4130075295" sldId="390"/>
            <ac:spMk id="3" creationId="{754EFB7B-19FE-B8D4-0874-00BBFADE7910}"/>
          </ac:spMkLst>
        </pc:spChg>
        <pc:picChg chg="add mod">
          <ac:chgData name="Susan Kushner Benson" userId="50f04223-e620-464d-a8c0-fc94f3b931c5" providerId="ADAL" clId="{205EE480-A01F-4B69-8F6A-993F8DF7BF15}" dt="2023-10-09T15:45:16.788" v="676"/>
          <ac:picMkLst>
            <pc:docMk/>
            <pc:sldMk cId="4130075295" sldId="390"/>
            <ac:picMk id="4" creationId="{B8BCF58A-C13E-CF30-976F-9768B1ED5022}"/>
          </ac:picMkLst>
        </pc:picChg>
      </pc:sldChg>
      <pc:sldChg chg="addSp modSp add mod ord">
        <pc:chgData name="Susan Kushner Benson" userId="50f04223-e620-464d-a8c0-fc94f3b931c5" providerId="ADAL" clId="{205EE480-A01F-4B69-8F6A-993F8DF7BF15}" dt="2023-10-09T15:47:07.119" v="697" actId="1076"/>
        <pc:sldMkLst>
          <pc:docMk/>
          <pc:sldMk cId="3432173886" sldId="391"/>
        </pc:sldMkLst>
        <pc:spChg chg="add mod">
          <ac:chgData name="Susan Kushner Benson" userId="50f04223-e620-464d-a8c0-fc94f3b931c5" providerId="ADAL" clId="{205EE480-A01F-4B69-8F6A-993F8DF7BF15}" dt="2023-10-09T15:46:41.983" v="691"/>
          <ac:spMkLst>
            <pc:docMk/>
            <pc:sldMk cId="3432173886" sldId="391"/>
            <ac:spMk id="2" creationId="{EEE1C75F-2A58-61FB-9A71-2C4A333AA3B4}"/>
          </ac:spMkLst>
        </pc:spChg>
        <pc:spChg chg="add mod">
          <ac:chgData name="Susan Kushner Benson" userId="50f04223-e620-464d-a8c0-fc94f3b931c5" providerId="ADAL" clId="{205EE480-A01F-4B69-8F6A-993F8DF7BF15}" dt="2023-10-09T15:46:50.206" v="693" actId="1076"/>
          <ac:spMkLst>
            <pc:docMk/>
            <pc:sldMk cId="3432173886" sldId="391"/>
            <ac:spMk id="3" creationId="{B342CBC2-7545-2D37-06EC-E3176F6DDE43}"/>
          </ac:spMkLst>
        </pc:spChg>
        <pc:spChg chg="add mod">
          <ac:chgData name="Susan Kushner Benson" userId="50f04223-e620-464d-a8c0-fc94f3b931c5" providerId="ADAL" clId="{205EE480-A01F-4B69-8F6A-993F8DF7BF15}" dt="2023-10-09T15:46:58.518" v="695" actId="1076"/>
          <ac:spMkLst>
            <pc:docMk/>
            <pc:sldMk cId="3432173886" sldId="391"/>
            <ac:spMk id="4" creationId="{6B750F0B-C077-EA65-F09B-6A470A51303F}"/>
          </ac:spMkLst>
        </pc:spChg>
        <pc:picChg chg="add mod">
          <ac:chgData name="Susan Kushner Benson" userId="50f04223-e620-464d-a8c0-fc94f3b931c5" providerId="ADAL" clId="{205EE480-A01F-4B69-8F6A-993F8DF7BF15}" dt="2023-10-09T15:47:07.119" v="697" actId="1076"/>
          <ac:picMkLst>
            <pc:docMk/>
            <pc:sldMk cId="3432173886" sldId="391"/>
            <ac:picMk id="5" creationId="{B4BACA9D-F68B-5318-2AD7-AE5066293C6C}"/>
          </ac:picMkLst>
        </pc:picChg>
      </pc:sldChg>
      <pc:sldChg chg="addSp modSp add mod">
        <pc:chgData name="Susan Kushner Benson" userId="50f04223-e620-464d-a8c0-fc94f3b931c5" providerId="ADAL" clId="{205EE480-A01F-4B69-8F6A-993F8DF7BF15}" dt="2023-10-09T15:46:20.262" v="688"/>
        <pc:sldMkLst>
          <pc:docMk/>
          <pc:sldMk cId="2405809580" sldId="392"/>
        </pc:sldMkLst>
        <pc:spChg chg="add mod">
          <ac:chgData name="Susan Kushner Benson" userId="50f04223-e620-464d-a8c0-fc94f3b931c5" providerId="ADAL" clId="{205EE480-A01F-4B69-8F6A-993F8DF7BF15}" dt="2023-10-09T15:45:51.405" v="681" actId="1076"/>
          <ac:spMkLst>
            <pc:docMk/>
            <pc:sldMk cId="2405809580" sldId="392"/>
            <ac:spMk id="2" creationId="{2F65CC3D-6347-E3D6-528D-C971B6451BDE}"/>
          </ac:spMkLst>
        </pc:spChg>
        <pc:spChg chg="add mod">
          <ac:chgData name="Susan Kushner Benson" userId="50f04223-e620-464d-a8c0-fc94f3b931c5" providerId="ADAL" clId="{205EE480-A01F-4B69-8F6A-993F8DF7BF15}" dt="2023-10-09T15:46:00.766" v="683" actId="1076"/>
          <ac:spMkLst>
            <pc:docMk/>
            <pc:sldMk cId="2405809580" sldId="392"/>
            <ac:spMk id="3" creationId="{14534F47-BC34-8988-FF37-CA83C8C95D0B}"/>
          </ac:spMkLst>
        </pc:spChg>
        <pc:spChg chg="add mod">
          <ac:chgData name="Susan Kushner Benson" userId="50f04223-e620-464d-a8c0-fc94f3b931c5" providerId="ADAL" clId="{205EE480-A01F-4B69-8F6A-993F8DF7BF15}" dt="2023-10-09T15:46:20.262" v="688"/>
          <ac:spMkLst>
            <pc:docMk/>
            <pc:sldMk cId="2405809580" sldId="392"/>
            <ac:spMk id="5" creationId="{D727038A-656A-A3DC-ABC5-9D3C1E917D3D}"/>
          </ac:spMkLst>
        </pc:spChg>
        <pc:picChg chg="add mod">
          <ac:chgData name="Susan Kushner Benson" userId="50f04223-e620-464d-a8c0-fc94f3b931c5" providerId="ADAL" clId="{205EE480-A01F-4B69-8F6A-993F8DF7BF15}" dt="2023-10-09T15:46:12.565" v="687" actId="1076"/>
          <ac:picMkLst>
            <pc:docMk/>
            <pc:sldMk cId="2405809580" sldId="392"/>
            <ac:picMk id="4" creationId="{B3F70B7D-69C7-A5C8-ED92-E754AF131E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61554-05F7-491A-A801-DCB4C41C57A2}" type="datetimeFigureOut">
              <a:rPr lang="en-US" smtClean="0"/>
              <a:t>10/9/2023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DF0C4-E54E-4640-9F4E-DE301FD25670}" type="slidenum">
              <a:rPr lang="en-US" smtClean="0"/>
              <a:t>‹#›</a:t>
            </a:fld>
            <a:endParaRPr lang="en-US"/>
          </a:p>
        </p:txBody>
      </p:sp>
    </p:spTree>
    <p:extLst>
      <p:ext uri="{BB962C8B-B14F-4D97-AF65-F5344CB8AC3E}">
        <p14:creationId xmlns:p14="http://schemas.microsoft.com/office/powerpoint/2010/main" val="297263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traditional model of the teaching and learning process in p-16 education.</a:t>
            </a:r>
          </a:p>
        </p:txBody>
      </p:sp>
      <p:sp>
        <p:nvSpPr>
          <p:cNvPr id="4" name="Slide Number Placeholder 3"/>
          <p:cNvSpPr>
            <a:spLocks noGrp="1"/>
          </p:cNvSpPr>
          <p:nvPr>
            <p:ph type="sldNum" sz="quarter" idx="5"/>
          </p:nvPr>
        </p:nvSpPr>
        <p:spPr/>
        <p:txBody>
          <a:bodyPr/>
          <a:lstStyle/>
          <a:p>
            <a:fld id="{947DF0C4-E54E-4640-9F4E-DE301FD25670}" type="slidenum">
              <a:rPr lang="en-US" smtClean="0"/>
              <a:t>2</a:t>
            </a:fld>
            <a:endParaRPr lang="en-US"/>
          </a:p>
        </p:txBody>
      </p:sp>
    </p:spTree>
    <p:extLst>
      <p:ext uri="{BB962C8B-B14F-4D97-AF65-F5344CB8AC3E}">
        <p14:creationId xmlns:p14="http://schemas.microsoft.com/office/powerpoint/2010/main" val="234894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12</a:t>
            </a:fld>
            <a:endParaRPr lang="en-US"/>
          </a:p>
        </p:txBody>
      </p:sp>
    </p:spTree>
    <p:extLst>
      <p:ext uri="{BB962C8B-B14F-4D97-AF65-F5344CB8AC3E}">
        <p14:creationId xmlns:p14="http://schemas.microsoft.com/office/powerpoint/2010/main" val="157316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13</a:t>
            </a:fld>
            <a:endParaRPr lang="en-US"/>
          </a:p>
        </p:txBody>
      </p:sp>
    </p:spTree>
    <p:extLst>
      <p:ext uri="{BB962C8B-B14F-4D97-AF65-F5344CB8AC3E}">
        <p14:creationId xmlns:p14="http://schemas.microsoft.com/office/powerpoint/2010/main" val="399426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14</a:t>
            </a:fld>
            <a:endParaRPr lang="en-US"/>
          </a:p>
        </p:txBody>
      </p:sp>
    </p:spTree>
    <p:extLst>
      <p:ext uri="{BB962C8B-B14F-4D97-AF65-F5344CB8AC3E}">
        <p14:creationId xmlns:p14="http://schemas.microsoft.com/office/powerpoint/2010/main" val="122073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15</a:t>
            </a:fld>
            <a:endParaRPr lang="en-US"/>
          </a:p>
        </p:txBody>
      </p:sp>
    </p:spTree>
    <p:extLst>
      <p:ext uri="{BB962C8B-B14F-4D97-AF65-F5344CB8AC3E}">
        <p14:creationId xmlns:p14="http://schemas.microsoft.com/office/powerpoint/2010/main" val="310467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16</a:t>
            </a:fld>
            <a:endParaRPr lang="en-US"/>
          </a:p>
        </p:txBody>
      </p:sp>
    </p:spTree>
    <p:extLst>
      <p:ext uri="{BB962C8B-B14F-4D97-AF65-F5344CB8AC3E}">
        <p14:creationId xmlns:p14="http://schemas.microsoft.com/office/powerpoint/2010/main" val="99164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17</a:t>
            </a:fld>
            <a:endParaRPr lang="en-US"/>
          </a:p>
        </p:txBody>
      </p:sp>
    </p:spTree>
    <p:extLst>
      <p:ext uri="{BB962C8B-B14F-4D97-AF65-F5344CB8AC3E}">
        <p14:creationId xmlns:p14="http://schemas.microsoft.com/office/powerpoint/2010/main" val="144169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on subject matter mastery and skill development is not being questioned, but as educators we must understand that the foundation of the teaching and learning process is an the recognition of teaching as a helping profession and the critical role of relationship building.</a:t>
            </a:r>
          </a:p>
        </p:txBody>
      </p:sp>
      <p:sp>
        <p:nvSpPr>
          <p:cNvPr id="4" name="Slide Number Placeholder 3"/>
          <p:cNvSpPr>
            <a:spLocks noGrp="1"/>
          </p:cNvSpPr>
          <p:nvPr>
            <p:ph type="sldNum" sz="quarter" idx="5"/>
          </p:nvPr>
        </p:nvSpPr>
        <p:spPr/>
        <p:txBody>
          <a:bodyPr/>
          <a:lstStyle/>
          <a:p>
            <a:fld id="{947DF0C4-E54E-4640-9F4E-DE301FD25670}" type="slidenum">
              <a:rPr lang="en-US" smtClean="0"/>
              <a:t>3</a:t>
            </a:fld>
            <a:endParaRPr lang="en-US"/>
          </a:p>
        </p:txBody>
      </p:sp>
    </p:spTree>
    <p:extLst>
      <p:ext uri="{BB962C8B-B14F-4D97-AF65-F5344CB8AC3E}">
        <p14:creationId xmlns:p14="http://schemas.microsoft.com/office/powerpoint/2010/main" val="311235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5</a:t>
            </a:fld>
            <a:endParaRPr lang="en-US"/>
          </a:p>
        </p:txBody>
      </p:sp>
    </p:spTree>
    <p:extLst>
      <p:ext uri="{BB962C8B-B14F-4D97-AF65-F5344CB8AC3E}">
        <p14:creationId xmlns:p14="http://schemas.microsoft.com/office/powerpoint/2010/main" val="156513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underdevelopment.</a:t>
            </a:r>
          </a:p>
        </p:txBody>
      </p:sp>
      <p:sp>
        <p:nvSpPr>
          <p:cNvPr id="4" name="Slide Number Placeholder 3"/>
          <p:cNvSpPr>
            <a:spLocks noGrp="1"/>
          </p:cNvSpPr>
          <p:nvPr>
            <p:ph type="sldNum" sz="quarter" idx="5"/>
          </p:nvPr>
        </p:nvSpPr>
        <p:spPr/>
        <p:txBody>
          <a:bodyPr/>
          <a:lstStyle/>
          <a:p>
            <a:fld id="{947DF0C4-E54E-4640-9F4E-DE301FD25670}" type="slidenum">
              <a:rPr lang="en-US" smtClean="0"/>
              <a:t>6</a:t>
            </a:fld>
            <a:endParaRPr lang="en-US"/>
          </a:p>
        </p:txBody>
      </p:sp>
    </p:spTree>
    <p:extLst>
      <p:ext uri="{BB962C8B-B14F-4D97-AF65-F5344CB8AC3E}">
        <p14:creationId xmlns:p14="http://schemas.microsoft.com/office/powerpoint/2010/main" val="382790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underdevelopment.</a:t>
            </a:r>
          </a:p>
        </p:txBody>
      </p:sp>
      <p:sp>
        <p:nvSpPr>
          <p:cNvPr id="4" name="Slide Number Placeholder 3"/>
          <p:cNvSpPr>
            <a:spLocks noGrp="1"/>
          </p:cNvSpPr>
          <p:nvPr>
            <p:ph type="sldNum" sz="quarter" idx="5"/>
          </p:nvPr>
        </p:nvSpPr>
        <p:spPr/>
        <p:txBody>
          <a:bodyPr/>
          <a:lstStyle/>
          <a:p>
            <a:fld id="{947DF0C4-E54E-4640-9F4E-DE301FD25670}" type="slidenum">
              <a:rPr lang="en-US" smtClean="0"/>
              <a:t>7</a:t>
            </a:fld>
            <a:endParaRPr lang="en-US"/>
          </a:p>
        </p:txBody>
      </p:sp>
    </p:spTree>
    <p:extLst>
      <p:ext uri="{BB962C8B-B14F-4D97-AF65-F5344CB8AC3E}">
        <p14:creationId xmlns:p14="http://schemas.microsoft.com/office/powerpoint/2010/main" val="75380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8</a:t>
            </a:fld>
            <a:endParaRPr lang="en-US"/>
          </a:p>
        </p:txBody>
      </p:sp>
    </p:spTree>
    <p:extLst>
      <p:ext uri="{BB962C8B-B14F-4D97-AF65-F5344CB8AC3E}">
        <p14:creationId xmlns:p14="http://schemas.microsoft.com/office/powerpoint/2010/main" val="380131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9</a:t>
            </a:fld>
            <a:endParaRPr lang="en-US"/>
          </a:p>
        </p:txBody>
      </p:sp>
    </p:spTree>
    <p:extLst>
      <p:ext uri="{BB962C8B-B14F-4D97-AF65-F5344CB8AC3E}">
        <p14:creationId xmlns:p14="http://schemas.microsoft.com/office/powerpoint/2010/main" val="155566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10</a:t>
            </a:fld>
            <a:endParaRPr lang="en-US"/>
          </a:p>
        </p:txBody>
      </p:sp>
    </p:spTree>
    <p:extLst>
      <p:ext uri="{BB962C8B-B14F-4D97-AF65-F5344CB8AC3E}">
        <p14:creationId xmlns:p14="http://schemas.microsoft.com/office/powerpoint/2010/main" val="200968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Susie will end this slide by making a statement about the mental health challenges and sense of well being among college students and faculty and segue to </a:t>
            </a:r>
            <a:r>
              <a:rPr lang="en-US" dirty="0" err="1"/>
              <a:t>to</a:t>
            </a:r>
            <a:r>
              <a:rPr lang="en-US" dirty="0"/>
              <a:t> Natacha . </a:t>
            </a:r>
          </a:p>
        </p:txBody>
      </p:sp>
      <p:sp>
        <p:nvSpPr>
          <p:cNvPr id="4" name="Slide Number Placeholder 3"/>
          <p:cNvSpPr>
            <a:spLocks noGrp="1"/>
          </p:cNvSpPr>
          <p:nvPr>
            <p:ph type="sldNum" sz="quarter" idx="5"/>
          </p:nvPr>
        </p:nvSpPr>
        <p:spPr/>
        <p:txBody>
          <a:bodyPr/>
          <a:lstStyle/>
          <a:p>
            <a:fld id="{947DF0C4-E54E-4640-9F4E-DE301FD25670}" type="slidenum">
              <a:rPr lang="en-US" smtClean="0"/>
              <a:t>11</a:t>
            </a:fld>
            <a:endParaRPr lang="en-US"/>
          </a:p>
        </p:txBody>
      </p:sp>
    </p:spTree>
    <p:extLst>
      <p:ext uri="{BB962C8B-B14F-4D97-AF65-F5344CB8AC3E}">
        <p14:creationId xmlns:p14="http://schemas.microsoft.com/office/powerpoint/2010/main" val="1101397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6000" cap="all" spc="75"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70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Graphic 6">
            <a:extLst>
              <a:ext uri="{FF2B5EF4-FFF2-40B4-BE49-F238E27FC236}">
                <a16:creationId xmlns:a16="http://schemas.microsoft.com/office/drawing/2014/main" id="{35C8CD65-8B95-6F49-866F-118D605EBB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62608" y="5951623"/>
            <a:ext cx="1308085" cy="558794"/>
          </a:xfrm>
          <a:prstGeom prst="rect">
            <a:avLst/>
          </a:prstGeom>
        </p:spPr>
      </p:pic>
      <p:cxnSp>
        <p:nvCxnSpPr>
          <p:cNvPr id="8" name="Straight Connector 7">
            <a:extLst>
              <a:ext uri="{FF2B5EF4-FFF2-40B4-BE49-F238E27FC236}">
                <a16:creationId xmlns:a16="http://schemas.microsoft.com/office/drawing/2014/main" id="{C5E44B96-9B76-D14E-ACF3-7144347FCD7F}"/>
              </a:ext>
            </a:extLst>
          </p:cNvPr>
          <p:cNvCxnSpPr/>
          <p:nvPr userDrawn="1"/>
        </p:nvCxnSpPr>
        <p:spPr>
          <a:xfrm>
            <a:off x="473308" y="5721180"/>
            <a:ext cx="819738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5">
            <a:extLst>
              <a:ext uri="{FF2B5EF4-FFF2-40B4-BE49-F238E27FC236}">
                <a16:creationId xmlns:a16="http://schemas.microsoft.com/office/drawing/2014/main" id="{A7FF35A2-5C5B-9443-A3D8-4D6A1DF24FE7}"/>
              </a:ext>
            </a:extLst>
          </p:cNvPr>
          <p:cNvSpPr>
            <a:spLocks noGrp="1"/>
          </p:cNvSpPr>
          <p:nvPr>
            <p:ph type="body" sz="quarter" idx="15" hasCustomPrompt="1"/>
          </p:nvPr>
        </p:nvSpPr>
        <p:spPr>
          <a:xfrm>
            <a:off x="473308"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3" name="TextBox 22">
            <a:extLst>
              <a:ext uri="{FF2B5EF4-FFF2-40B4-BE49-F238E27FC236}">
                <a16:creationId xmlns:a16="http://schemas.microsoft.com/office/drawing/2014/main" id="{E67B252F-CFCB-BE48-886C-D4E113BC4D1C}"/>
              </a:ext>
            </a:extLst>
          </p:cNvPr>
          <p:cNvSpPr txBox="1"/>
          <p:nvPr userDrawn="1"/>
        </p:nvSpPr>
        <p:spPr>
          <a:xfrm>
            <a:off x="4541801"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October 9,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02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86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573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2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4A43D-6E1F-F544-9C17-7F03890F09FB}"/>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12F82459-1B0A-ED4D-8E2A-B2F5E8F16413}"/>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23011B8-29CE-4540-9F7B-4E7EC2680332}"/>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6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A82D67-8B99-4A4E-AD2C-26851899850A}"/>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78CE94EC-592F-F747-96CA-B134450792FF}"/>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B6E49C1-5D36-9E45-8FA4-51BCF677C94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15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75D5A-511F-7E45-B9F0-4EE36EB538E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1369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1EB79FE-A84B-D04F-851A-61661A8B515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F3D79D4-2FE0-604F-B7F6-3004266CDA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A8755384-0657-2D4F-89DB-43B6F745932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88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5AB82-9E26-4D48-B592-8CA72D5474F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6543675" y="365125"/>
            <a:ext cx="1971675" cy="56579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6579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BDB581BA-CB62-8944-B758-D71BAA6C5BA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43755BC2-15F9-8747-B3AA-AF9CE20F2E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413CD532-F17B-E740-B51B-02F6182DD38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49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9A650A-8BD1-4FDE-9899-1C20DF4B7708}" type="datetimeFigureOut">
              <a:rPr lang="en-US" dirty="0"/>
              <a:t>10/9/2023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473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07E61-D2F8-452B-B53A-91FE1E439E24}"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2280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0D44C-5E2F-400D-88F9-B60B318A44C9}"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91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31873" y="248504"/>
            <a:ext cx="981075" cy="4191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6"/>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6" name="Text Placeholder 25">
            <a:extLst>
              <a:ext uri="{FF2B5EF4-FFF2-40B4-BE49-F238E27FC236}">
                <a16:creationId xmlns:a16="http://schemas.microsoft.com/office/drawing/2014/main" id="{85EEBCC6-D9C3-A04C-84D6-E0EAC530DB09}"/>
              </a:ext>
            </a:extLst>
          </p:cNvPr>
          <p:cNvSpPr>
            <a:spLocks noGrp="1"/>
          </p:cNvSpPr>
          <p:nvPr>
            <p:ph type="body" sz="quarter" idx="15" hasCustomPrompt="1"/>
          </p:nvPr>
        </p:nvSpPr>
        <p:spPr>
          <a:xfrm>
            <a:off x="48577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October 9,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5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43A57-F65A-4C42-9156-7629C10666E9}"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4245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9FBF0B-319E-4F95-BA43-902EB3DC9783}" type="datetimeFigureOut">
              <a:rPr lang="en-US" dirty="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0474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1158B3-6703-4BBB-A09E-33FD65E7DB24}" type="datetimeFigureOut">
              <a:rPr lang="en-US" dirty="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20466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E9955-2DD3-491E-92B6-7018343227CE}" type="datetimeFigureOut">
              <a:rPr lang="en-US" dirty="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887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9888A28-1D79-4F41-9521-CF26BB2C7EE3}"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8" name="Rectangle 7">
            <a:extLst>
              <a:ext uri="{FF2B5EF4-FFF2-40B4-BE49-F238E27FC236}">
                <a16:creationId xmlns:a16="http://schemas.microsoft.com/office/drawing/2014/main" id="{7F5EC1BA-B280-4362-B210-5613D28F1EEE}"/>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96E76335-AD34-465F-8E5F-F436BE4AB038}"/>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6A7D328-7CB3-428B-807E-55ADC6F829FF}"/>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30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3BD9950-AF07-4F2A-A949-E1C816A93B30}" type="datetimeFigureOut">
              <a:rPr lang="en-US" dirty="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8" name="Rectangle 7">
            <a:extLst>
              <a:ext uri="{FF2B5EF4-FFF2-40B4-BE49-F238E27FC236}">
                <a16:creationId xmlns:a16="http://schemas.microsoft.com/office/drawing/2014/main" id="{99ACB62C-A066-4746-BE64-2BD0C9546C86}"/>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B1FA7B8B-1221-4489-B6CA-2B5E81606BF4}"/>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CAB6F167-1057-4610-8202-0BB8D8F7BC2B}"/>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308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62D-6073-4A30-973C-53BE1D29884A}"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88DA7969-93D5-426F-91DF-AA2C067B7CD4}"/>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89E7BD65-C894-45BD-AA9B-8FC2DA2A24B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276806E3-0DD4-4F5A-AEFB-B1CA4EAAF6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0" name="Straight Connector 9">
            <a:extLst>
              <a:ext uri="{FF2B5EF4-FFF2-40B4-BE49-F238E27FC236}">
                <a16:creationId xmlns:a16="http://schemas.microsoft.com/office/drawing/2014/main" id="{F913AAB0-77C8-4B11-8E09-2DAD6B992322}"/>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537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AB0AF-EEE9-4421-9298-EB11A547E63F}" type="datetimeFigureOut">
              <a:rPr lang="en-US" dirty="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86656B22-8E97-465A-B583-4B8142A3CA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1879A39F-261C-4E72-921E-509C7D3425AB}"/>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53D036E1-19D9-486B-B8B8-7239D8633B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0" name="Straight Connector 9">
            <a:extLst>
              <a:ext uri="{FF2B5EF4-FFF2-40B4-BE49-F238E27FC236}">
                <a16:creationId xmlns:a16="http://schemas.microsoft.com/office/drawing/2014/main" id="{39212282-E523-4283-B196-A8988CA9F2A7}"/>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866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6000" cap="all" spc="75"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70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Graphic 6">
            <a:extLst>
              <a:ext uri="{FF2B5EF4-FFF2-40B4-BE49-F238E27FC236}">
                <a16:creationId xmlns:a16="http://schemas.microsoft.com/office/drawing/2014/main" id="{35C8CD65-8B95-6F49-866F-118D605EBB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62608" y="5951623"/>
            <a:ext cx="1308085" cy="558794"/>
          </a:xfrm>
          <a:prstGeom prst="rect">
            <a:avLst/>
          </a:prstGeom>
        </p:spPr>
      </p:pic>
      <p:cxnSp>
        <p:nvCxnSpPr>
          <p:cNvPr id="8" name="Straight Connector 7">
            <a:extLst>
              <a:ext uri="{FF2B5EF4-FFF2-40B4-BE49-F238E27FC236}">
                <a16:creationId xmlns:a16="http://schemas.microsoft.com/office/drawing/2014/main" id="{C5E44B96-9B76-D14E-ACF3-7144347FCD7F}"/>
              </a:ext>
            </a:extLst>
          </p:cNvPr>
          <p:cNvCxnSpPr/>
          <p:nvPr userDrawn="1"/>
        </p:nvCxnSpPr>
        <p:spPr>
          <a:xfrm>
            <a:off x="473308" y="5721180"/>
            <a:ext cx="819738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5">
            <a:extLst>
              <a:ext uri="{FF2B5EF4-FFF2-40B4-BE49-F238E27FC236}">
                <a16:creationId xmlns:a16="http://schemas.microsoft.com/office/drawing/2014/main" id="{A7FF35A2-5C5B-9443-A3D8-4D6A1DF24FE7}"/>
              </a:ext>
            </a:extLst>
          </p:cNvPr>
          <p:cNvSpPr>
            <a:spLocks noGrp="1"/>
          </p:cNvSpPr>
          <p:nvPr>
            <p:ph type="body" sz="quarter" idx="15" hasCustomPrompt="1"/>
          </p:nvPr>
        </p:nvSpPr>
        <p:spPr>
          <a:xfrm>
            <a:off x="473308"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3" name="TextBox 22">
            <a:extLst>
              <a:ext uri="{FF2B5EF4-FFF2-40B4-BE49-F238E27FC236}">
                <a16:creationId xmlns:a16="http://schemas.microsoft.com/office/drawing/2014/main" id="{E67B252F-CFCB-BE48-886C-D4E113BC4D1C}"/>
              </a:ext>
            </a:extLst>
          </p:cNvPr>
          <p:cNvSpPr txBox="1"/>
          <p:nvPr userDrawn="1"/>
        </p:nvSpPr>
        <p:spPr>
          <a:xfrm>
            <a:off x="4541801"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October 9,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5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DD08C5-12D6-314D-BB01-F838ADE6620E}"/>
              </a:ext>
            </a:extLst>
          </p:cNvPr>
          <p:cNvSpPr/>
          <p:nvPr userDrawn="1"/>
        </p:nvSpPr>
        <p:spPr>
          <a:xfrm>
            <a:off x="4943" y="0"/>
            <a:ext cx="913905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6B1B761A-27A7-E640-AAA0-157C2096C616}"/>
              </a:ext>
            </a:extLst>
          </p:cNvPr>
          <p:cNvSpPr>
            <a:spLocks noGrp="1"/>
          </p:cNvSpPr>
          <p:nvPr>
            <p:ph type="pic" sz="quarter" idx="16"/>
          </p:nvPr>
        </p:nvSpPr>
        <p:spPr>
          <a:xfrm>
            <a:off x="5968310" y="0"/>
            <a:ext cx="3175690" cy="6858000"/>
          </a:xfrm>
        </p:spPr>
        <p:txBody>
          <a:bodyPr/>
          <a:lstStyle/>
          <a:p>
            <a:endParaRPr lang="en-US" dirty="0"/>
          </a:p>
        </p:txBody>
      </p:sp>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3308" y="5951622"/>
            <a:ext cx="1087135" cy="464407"/>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4"/>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Arial" panose="020B0604020202020204" pitchFamily="34" charset="0"/>
                <a:cs typeface="Arial" panose="020B0604020202020204" pitchFamily="34" charset="0"/>
              </a:rPr>
              <a:t>Presenter name</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Title, Department</a:t>
            </a:r>
          </a:p>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October 9,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66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7EDA7E-9600-A445-BD08-18A82ABED34B}"/>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490298" y="2953265"/>
            <a:ext cx="4964456" cy="1609210"/>
          </a:xfrm>
        </p:spPr>
        <p:txBody>
          <a:bodyPr lIns="0" tIns="0" rIns="0" bIns="0" anchor="t" anchorCtr="0">
            <a:noAutofit/>
          </a:bodyPr>
          <a:lstStyle>
            <a:lvl1pPr>
              <a:defRPr sz="4500" cap="all" spc="75"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490298" y="4829176"/>
            <a:ext cx="4964456" cy="595440"/>
          </a:xfrm>
          <a:prstGeom prst="rect">
            <a:avLst/>
          </a:prstGeom>
        </p:spPr>
        <p:txBody>
          <a:bodyPr lIns="0" tIns="0" rIns="0" bIns="0">
            <a:noAutofit/>
          </a:bodyPr>
          <a:lstStyle>
            <a:lvl1pPr marL="0" indent="0">
              <a:buNone/>
              <a:defRPr sz="2250">
                <a:solidFill>
                  <a:srgbClr val="041E42"/>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495061" y="2250003"/>
            <a:ext cx="4542235" cy="436563"/>
          </a:xfrm>
          <a:prstGeom prst="rect">
            <a:avLst/>
          </a:prstGeom>
        </p:spPr>
        <p:txBody>
          <a:bodyPr lIns="0" tIns="0" rIns="0" bIns="0" anchor="b" anchorCtr="0">
            <a:noAutofit/>
          </a:bodyPr>
          <a:lstStyle>
            <a:lvl1pPr marL="0" indent="0">
              <a:buNone/>
              <a:defRPr sz="1050" b="1" cap="all" spc="75"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495061" y="5523468"/>
            <a:ext cx="56473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42D5FF7-C44F-5149-AC5F-9B7A8D72CC3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33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7C0F9-3EF1-024C-88FF-B7B3D56B3480}"/>
              </a:ext>
            </a:extLst>
          </p:cNvPr>
          <p:cNvPicPr>
            <a:picLocks noChangeAspect="1"/>
          </p:cNvPicPr>
          <p:nvPr userDrawn="1"/>
        </p:nvPicPr>
        <p:blipFill>
          <a:blip r:embed="rId2"/>
          <a:src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491503" y="2953265"/>
            <a:ext cx="4964456" cy="1609210"/>
          </a:xfrm>
        </p:spPr>
        <p:txBody>
          <a:bodyPr lIns="0" tIns="0" rIns="0" bIns="0" anchor="t" anchorCtr="0">
            <a:noAutofit/>
          </a:bodyPr>
          <a:lstStyle>
            <a:lvl1pPr>
              <a:defRPr sz="5400" cap="all" spc="75"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491503" y="5198586"/>
            <a:ext cx="4964456"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496266" y="2250003"/>
            <a:ext cx="4542235" cy="436563"/>
          </a:xfrm>
          <a:prstGeom prst="rect">
            <a:avLst/>
          </a:prstGeom>
        </p:spPr>
        <p:txBody>
          <a:bodyPr lIns="0" tIns="0" rIns="0" bIns="0" anchor="b" anchorCtr="0">
            <a:noAutofit/>
          </a:bodyPr>
          <a:lstStyle>
            <a:lvl1pPr marL="0" indent="0">
              <a:buNone/>
              <a:defRPr sz="1400" b="1" cap="all" spc="75"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496266" y="5892878"/>
            <a:ext cx="4771473"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2E26DA4-655B-2946-B7D6-97ACB07E886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2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88C09-1C04-D749-9B9A-1954A04E0B73}"/>
              </a:ext>
            </a:extLst>
          </p:cNvPr>
          <p:cNvPicPr>
            <a:picLocks noChangeAspect="1"/>
          </p:cNvPicPr>
          <p:nvPr userDrawn="1"/>
        </p:nvPicPr>
        <p:blipFill>
          <a:blip r:embed="rId2"/>
          <a:src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3"/>
          <a:srcRect/>
          <a:stretch/>
        </p:blipFill>
        <p:spPr>
          <a:xfrm>
            <a:off x="4334191" y="5091566"/>
            <a:ext cx="475620" cy="593618"/>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2976" y="2213555"/>
            <a:ext cx="318050" cy="25788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2097157" y="2743843"/>
            <a:ext cx="4949686" cy="2082800"/>
          </a:xfrm>
        </p:spPr>
        <p:txBody>
          <a:bodyPr anchor="ctr" anchorCtr="0">
            <a:noAutofit/>
          </a:bodyPr>
          <a:lstStyle>
            <a:lvl1pPr marL="0" indent="0" algn="ctr">
              <a:lnSpc>
                <a:spcPct val="100000"/>
              </a:lnSpc>
              <a:buNone/>
              <a:defRPr sz="2500">
                <a:solidFill>
                  <a:srgbClr val="041E42"/>
                </a:solidFill>
                <a:latin typeface="Georgia" panose="02040502050405020303" pitchFamily="18" charset="0"/>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sp>
        <p:nvSpPr>
          <p:cNvPr id="13" name="TextBox 12">
            <a:extLst>
              <a:ext uri="{FF2B5EF4-FFF2-40B4-BE49-F238E27FC236}">
                <a16:creationId xmlns:a16="http://schemas.microsoft.com/office/drawing/2014/main" id="{65FDACFB-45AC-344D-87C8-0EC29BCC247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9EEDA355-16BA-4045-AB40-B2E42E52C78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821828" y="6172714"/>
            <a:ext cx="1112214" cy="475121"/>
          </a:xfrm>
          <a:prstGeom prst="rect">
            <a:avLst/>
          </a:prstGeom>
        </p:spPr>
      </p:pic>
      <p:cxnSp>
        <p:nvCxnSpPr>
          <p:cNvPr id="16" name="Straight Connector 15">
            <a:extLst>
              <a:ext uri="{FF2B5EF4-FFF2-40B4-BE49-F238E27FC236}">
                <a16:creationId xmlns:a16="http://schemas.microsoft.com/office/drawing/2014/main" id="{AF0596CC-E67E-4D43-8335-B5EC617C230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62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18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9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5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svg"/><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sv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7BACB3-57D2-274D-AAA8-1235CE8B7DD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977466" y="2888628"/>
            <a:ext cx="2929471" cy="377303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06DD9963-F0D9-1E47-870E-622FC055FF58}"/>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7821828" y="6172714"/>
            <a:ext cx="1112214" cy="475121"/>
          </a:xfrm>
          <a:prstGeom prst="rect">
            <a:avLst/>
          </a:prstGeom>
        </p:spPr>
      </p:pic>
      <p:cxnSp>
        <p:nvCxnSpPr>
          <p:cNvPr id="8" name="Straight Connector 7">
            <a:extLst>
              <a:ext uri="{FF2B5EF4-FFF2-40B4-BE49-F238E27FC236}">
                <a16:creationId xmlns:a16="http://schemas.microsoft.com/office/drawing/2014/main" id="{D400E7E4-26A6-9D4E-8217-560389A19CAD}"/>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3B9EB1D-AE07-7246-984D-F4D46B6F516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6264575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cap="all" baseline="0">
          <a:solidFill>
            <a:srgbClr val="041E42"/>
          </a:solidFill>
          <a:latin typeface="Impact" panose="020B080603090205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4A43A2E-6632-4F9D-8728-2CF59ACBBE60}" type="datetimeFigureOut">
              <a:rPr lang="en-US" dirty="0"/>
              <a:t>10/9/2023</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dirty="0"/>
              <a:pPr/>
              <a:t>‹#›</a:t>
            </a:fld>
            <a:endParaRPr lang="en-US" dirty="0"/>
          </a:p>
        </p:txBody>
      </p:sp>
      <p:pic>
        <p:nvPicPr>
          <p:cNvPr id="8" name="Graphic 7">
            <a:extLst>
              <a:ext uri="{FF2B5EF4-FFF2-40B4-BE49-F238E27FC236}">
                <a16:creationId xmlns:a16="http://schemas.microsoft.com/office/drawing/2014/main" id="{B0DF862C-0C37-49CA-8388-385EE1BDC33D}"/>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5977466" y="2888628"/>
            <a:ext cx="2929471" cy="3773037"/>
          </a:xfrm>
          <a:prstGeom prst="rect">
            <a:avLst/>
          </a:prstGeom>
        </p:spPr>
      </p:pic>
      <p:pic>
        <p:nvPicPr>
          <p:cNvPr id="9" name="Graphic 8">
            <a:extLst>
              <a:ext uri="{FF2B5EF4-FFF2-40B4-BE49-F238E27FC236}">
                <a16:creationId xmlns:a16="http://schemas.microsoft.com/office/drawing/2014/main" id="{4CED2CD3-9350-4D10-A725-34F292C62E7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7821828" y="6172714"/>
            <a:ext cx="1112214" cy="475121"/>
          </a:xfrm>
          <a:prstGeom prst="rect">
            <a:avLst/>
          </a:prstGeom>
        </p:spPr>
      </p:pic>
      <p:cxnSp>
        <p:nvCxnSpPr>
          <p:cNvPr id="10" name="Straight Connector 9">
            <a:extLst>
              <a:ext uri="{FF2B5EF4-FFF2-40B4-BE49-F238E27FC236}">
                <a16:creationId xmlns:a16="http://schemas.microsoft.com/office/drawing/2014/main" id="{498D427E-9444-4DA5-801E-98756539C201}"/>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C6D7D77-1BF6-41EE-9A00-1F6B761EA90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8266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bin"/></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F0CC-54B4-4A0C-A5D4-21165697419D}"/>
              </a:ext>
            </a:extLst>
          </p:cNvPr>
          <p:cNvSpPr>
            <a:spLocks noGrp="1"/>
          </p:cNvSpPr>
          <p:nvPr>
            <p:ph type="ctrTitle"/>
          </p:nvPr>
        </p:nvSpPr>
        <p:spPr>
          <a:xfrm>
            <a:off x="433971" y="567890"/>
            <a:ext cx="8276057" cy="3509964"/>
          </a:xfrm>
        </p:spPr>
        <p:txBody>
          <a:bodyPr/>
          <a:lstStyle/>
          <a:p>
            <a:pPr algn="ctr">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Using</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Social-Emotional Learning Strategies in the College Classroom to Create a Climate of Caring, Belonging, and Mattering</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F8CC788B-257C-4F3D-8612-932ABB8DA5E8}"/>
              </a:ext>
            </a:extLst>
          </p:cNvPr>
          <p:cNvSpPr>
            <a:spLocks noGrp="1"/>
          </p:cNvSpPr>
          <p:nvPr>
            <p:ph type="subTitle" idx="1"/>
          </p:nvPr>
        </p:nvSpPr>
        <p:spPr>
          <a:xfrm>
            <a:off x="433971" y="3249973"/>
            <a:ext cx="8197385" cy="1655762"/>
          </a:xfrm>
        </p:spPr>
        <p:txBody>
          <a:bodyPr/>
          <a:lstStyle/>
          <a:p>
            <a:pPr algn="ctr"/>
            <a:r>
              <a:rPr lang="en-US" dirty="0">
                <a:solidFill>
                  <a:srgbClr val="A89968"/>
                </a:solidFill>
                <a:latin typeface="+mn-lt"/>
              </a:rPr>
              <a:t>(What Higher Education Can Learn </a:t>
            </a:r>
          </a:p>
          <a:p>
            <a:pPr algn="ctr"/>
            <a:r>
              <a:rPr lang="en-US" dirty="0">
                <a:solidFill>
                  <a:srgbClr val="A89968"/>
                </a:solidFill>
                <a:latin typeface="+mn-lt"/>
              </a:rPr>
              <a:t>from K12 Education)</a:t>
            </a:r>
          </a:p>
          <a:p>
            <a:pPr algn="ctr"/>
            <a:endParaRPr lang="en-US" dirty="0">
              <a:solidFill>
                <a:srgbClr val="A89968"/>
              </a:solidFill>
              <a:latin typeface="+mn-lt"/>
            </a:endParaRPr>
          </a:p>
          <a:p>
            <a:pPr algn="ctr"/>
            <a:r>
              <a:rPr lang="en-US" dirty="0">
                <a:solidFill>
                  <a:srgbClr val="A89968"/>
                </a:solidFill>
                <a:latin typeface="+mn-lt"/>
              </a:rPr>
              <a:t>Dr. Susan N. Kushner Benson</a:t>
            </a:r>
          </a:p>
          <a:p>
            <a:pPr algn="ctr"/>
            <a:r>
              <a:rPr lang="en-US" dirty="0">
                <a:solidFill>
                  <a:srgbClr val="A89968"/>
                </a:solidFill>
                <a:latin typeface="+mn-lt"/>
              </a:rPr>
              <a:t>University </a:t>
            </a:r>
            <a:r>
              <a:rPr lang="en-US">
                <a:solidFill>
                  <a:srgbClr val="A89968"/>
                </a:solidFill>
                <a:latin typeface="+mn-lt"/>
              </a:rPr>
              <a:t>of Akron</a:t>
            </a:r>
            <a:endParaRPr lang="en-US" dirty="0">
              <a:solidFill>
                <a:srgbClr val="A89968"/>
              </a:solidFill>
              <a:latin typeface="+mn-lt"/>
            </a:endParaRPr>
          </a:p>
          <a:p>
            <a:pPr algn="ctr"/>
            <a:endParaRPr lang="en-US" dirty="0">
              <a:solidFill>
                <a:srgbClr val="A89968"/>
              </a:solidFill>
              <a:latin typeface="+mn-lt"/>
            </a:endParaRPr>
          </a:p>
          <a:p>
            <a:pPr algn="ctr"/>
            <a:endParaRPr lang="en-US" dirty="0">
              <a:solidFill>
                <a:srgbClr val="A89968"/>
              </a:solidFill>
              <a:latin typeface="+mn-lt"/>
            </a:endParaRPr>
          </a:p>
        </p:txBody>
      </p:sp>
    </p:spTree>
    <p:extLst>
      <p:ext uri="{BB962C8B-B14F-4D97-AF65-F5344CB8AC3E}">
        <p14:creationId xmlns:p14="http://schemas.microsoft.com/office/powerpoint/2010/main" val="370706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5316717"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2: The Emerging Adult</a:t>
            </a:r>
          </a:p>
        </p:txBody>
      </p:sp>
      <p:sp>
        <p:nvSpPr>
          <p:cNvPr id="2" name="TextBox 1">
            <a:extLst>
              <a:ext uri="{FF2B5EF4-FFF2-40B4-BE49-F238E27FC236}">
                <a16:creationId xmlns:a16="http://schemas.microsoft.com/office/drawing/2014/main" id="{F56710BC-3C26-BA3E-C5FC-3F354643F118}"/>
              </a:ext>
            </a:extLst>
          </p:cNvPr>
          <p:cNvSpPr txBox="1"/>
          <p:nvPr/>
        </p:nvSpPr>
        <p:spPr>
          <a:xfrm>
            <a:off x="616669" y="1070308"/>
            <a:ext cx="7507705" cy="400110"/>
          </a:xfrm>
          <a:prstGeom prst="rect">
            <a:avLst/>
          </a:prstGeom>
          <a:noFill/>
        </p:spPr>
        <p:txBody>
          <a:bodyPr wrap="square" rtlCol="0">
            <a:spAutoFit/>
          </a:bodyPr>
          <a:lstStyle/>
          <a:p>
            <a:pPr algn="ctr"/>
            <a:r>
              <a:rPr lang="en-US" sz="2000" b="1" dirty="0">
                <a:solidFill>
                  <a:srgbClr val="0070C0"/>
                </a:solidFill>
                <a:latin typeface="Comic Sans MS" panose="030F0702030302020204" pitchFamily="66" charset="0"/>
              </a:rPr>
              <a:t>Mental Health Challenges Facing College Students</a:t>
            </a:r>
          </a:p>
        </p:txBody>
      </p:sp>
      <p:sp>
        <p:nvSpPr>
          <p:cNvPr id="4" name="TextBox 3">
            <a:extLst>
              <a:ext uri="{FF2B5EF4-FFF2-40B4-BE49-F238E27FC236}">
                <a16:creationId xmlns:a16="http://schemas.microsoft.com/office/drawing/2014/main" id="{86EA80AF-947C-7829-BEA3-58425C11AF52}"/>
              </a:ext>
            </a:extLst>
          </p:cNvPr>
          <p:cNvSpPr txBox="1"/>
          <p:nvPr/>
        </p:nvSpPr>
        <p:spPr>
          <a:xfrm>
            <a:off x="462910" y="1792294"/>
            <a:ext cx="8298557"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omic Sans MS" panose="030F0702030302020204" pitchFamily="66" charset="0"/>
              </a:rPr>
              <a:t>College students are experiencing all-time high rates of depression, anxiety and suicidality.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latin typeface="Comic Sans MS" panose="030F0702030302020204" pitchFamily="66" charset="0"/>
              </a:rPr>
              <a:t>In 2022, 77% of college students experienced moderate to serious psychological distress with 35% of students diagnosed with anxiety and 27% with depression.*</a:t>
            </a:r>
            <a:endParaRPr lang="en-US" sz="1600" dirty="0">
              <a:latin typeface="Comic Sans MS" panose="030F0702030302020204" pitchFamily="66" charset="0"/>
              <a:cs typeface="Calibri" panose="020F0502020204030204" pitchFamily="34" charset="0"/>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latin typeface="Comic Sans MS" panose="030F0702030302020204" pitchFamily="66" charset="0"/>
                <a:cs typeface="Calibri" panose="020F0502020204030204" pitchFamily="34" charset="0"/>
              </a:rPr>
              <a:t>Mental health problems are predictive of lower academic success </a:t>
            </a:r>
          </a:p>
          <a:p>
            <a:pPr marL="285750" indent="-285750">
              <a:buFont typeface="Arial" panose="020B0604020202020204" pitchFamily="34" charset="0"/>
              <a:buChar char="•"/>
            </a:pPr>
            <a:endParaRPr lang="en-US" sz="1600" dirty="0">
              <a:latin typeface="Comic Sans MS" panose="030F0702030302020204" pitchFamily="66" charset="0"/>
              <a:cs typeface="Calibri" panose="020F0502020204030204" pitchFamily="34" charset="0"/>
            </a:endParaRPr>
          </a:p>
          <a:p>
            <a:pPr marL="285750" indent="-285750">
              <a:buFont typeface="Arial" panose="020B0604020202020204" pitchFamily="34" charset="0"/>
              <a:buChar char="•"/>
            </a:pPr>
            <a:r>
              <a:rPr lang="en-US" sz="1600" dirty="0">
                <a:latin typeface="Comic Sans MS" panose="030F0702030302020204" pitchFamily="66" charset="0"/>
                <a:cs typeface="Calibri" panose="020F0502020204030204" pitchFamily="34" charset="0"/>
              </a:rPr>
              <a:t>Students diagnosed with depression are at twice the  risk of dropping out or stopping out </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endParaRPr lang="en-US" sz="1600" dirty="0"/>
          </a:p>
        </p:txBody>
      </p:sp>
      <p:pic>
        <p:nvPicPr>
          <p:cNvPr id="6" name="Picture 5" descr="A picture containing diagram&#10;&#10;Description automatically generated">
            <a:extLst>
              <a:ext uri="{FF2B5EF4-FFF2-40B4-BE49-F238E27FC236}">
                <a16:creationId xmlns:a16="http://schemas.microsoft.com/office/drawing/2014/main" id="{AAAC0971-392B-1935-CE69-ABE8AEE5985C}"/>
              </a:ext>
            </a:extLst>
          </p:cNvPr>
          <p:cNvPicPr>
            <a:picLocks noChangeAspect="1"/>
          </p:cNvPicPr>
          <p:nvPr/>
        </p:nvPicPr>
        <p:blipFill rotWithShape="1">
          <a:blip r:embed="rId3"/>
          <a:srcRect b="8510"/>
          <a:stretch/>
        </p:blipFill>
        <p:spPr>
          <a:xfrm>
            <a:off x="5649325" y="4051727"/>
            <a:ext cx="3031765" cy="2080329"/>
          </a:xfrm>
          <a:prstGeom prst="rect">
            <a:avLst/>
          </a:prstGeom>
        </p:spPr>
      </p:pic>
      <p:sp>
        <p:nvSpPr>
          <p:cNvPr id="7" name="TextBox 6">
            <a:extLst>
              <a:ext uri="{FF2B5EF4-FFF2-40B4-BE49-F238E27FC236}">
                <a16:creationId xmlns:a16="http://schemas.microsoft.com/office/drawing/2014/main" id="{6A5CC141-DEB5-1AE9-944C-A657DA615506}"/>
              </a:ext>
            </a:extLst>
          </p:cNvPr>
          <p:cNvSpPr txBox="1"/>
          <p:nvPr/>
        </p:nvSpPr>
        <p:spPr>
          <a:xfrm>
            <a:off x="948452" y="4562339"/>
            <a:ext cx="4148488" cy="923330"/>
          </a:xfrm>
          <a:prstGeom prst="rect">
            <a:avLst/>
          </a:prstGeom>
          <a:noFill/>
        </p:spPr>
        <p:txBody>
          <a:bodyPr wrap="square" rtlCol="0">
            <a:spAutoFit/>
          </a:bodyPr>
          <a:lstStyle/>
          <a:p>
            <a:pPr algn="ctr"/>
            <a:r>
              <a:rPr lang="en-US" b="1" dirty="0">
                <a:solidFill>
                  <a:srgbClr val="004C9D"/>
                </a:solidFill>
                <a:latin typeface="Comic Sans MS" panose="030F0702030302020204" pitchFamily="66" charset="0"/>
              </a:rPr>
              <a:t>What can faculty do to create an inclusive classroom that promotes student success? </a:t>
            </a:r>
          </a:p>
        </p:txBody>
      </p:sp>
      <p:sp>
        <p:nvSpPr>
          <p:cNvPr id="8" name="TextBox 7">
            <a:extLst>
              <a:ext uri="{FF2B5EF4-FFF2-40B4-BE49-F238E27FC236}">
                <a16:creationId xmlns:a16="http://schemas.microsoft.com/office/drawing/2014/main" id="{AC10BBEA-E256-EBC4-8340-CEA2F7DB9D9E}"/>
              </a:ext>
            </a:extLst>
          </p:cNvPr>
          <p:cNvSpPr txBox="1"/>
          <p:nvPr/>
        </p:nvSpPr>
        <p:spPr>
          <a:xfrm>
            <a:off x="718236" y="5787692"/>
            <a:ext cx="5552879" cy="253916"/>
          </a:xfrm>
          <a:prstGeom prst="rect">
            <a:avLst/>
          </a:prstGeom>
          <a:noFill/>
        </p:spPr>
        <p:txBody>
          <a:bodyPr wrap="square" rtlCol="0">
            <a:spAutoFit/>
          </a:bodyPr>
          <a:lstStyle/>
          <a:p>
            <a:r>
              <a:rPr lang="en-US" sz="1050" dirty="0">
                <a:latin typeface="Comic Sans MS" panose="030F0702030302020204" pitchFamily="66" charset="0"/>
              </a:rPr>
              <a:t>* Healthy Minds Survey. https://healthymindsnetwork.org/hms/</a:t>
            </a:r>
          </a:p>
        </p:txBody>
      </p:sp>
    </p:spTree>
    <p:extLst>
      <p:ext uri="{BB962C8B-B14F-4D97-AF65-F5344CB8AC3E}">
        <p14:creationId xmlns:p14="http://schemas.microsoft.com/office/powerpoint/2010/main" val="409650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8152721"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3: Practicing What We Preach: Integrating SEL in the College Classroom</a:t>
            </a:r>
          </a:p>
        </p:txBody>
      </p:sp>
      <p:sp>
        <p:nvSpPr>
          <p:cNvPr id="10" name="TextBox 9">
            <a:extLst>
              <a:ext uri="{FF2B5EF4-FFF2-40B4-BE49-F238E27FC236}">
                <a16:creationId xmlns:a16="http://schemas.microsoft.com/office/drawing/2014/main" id="{988A2B3F-6261-5C06-2682-16D9E667B065}"/>
              </a:ext>
            </a:extLst>
          </p:cNvPr>
          <p:cNvSpPr txBox="1"/>
          <p:nvPr/>
        </p:nvSpPr>
        <p:spPr>
          <a:xfrm>
            <a:off x="662805" y="1045730"/>
            <a:ext cx="8362291" cy="707886"/>
          </a:xfrm>
          <a:prstGeom prst="rect">
            <a:avLst/>
          </a:prstGeom>
          <a:noFill/>
        </p:spPr>
        <p:txBody>
          <a:bodyPr wrap="square" rtlCol="0">
            <a:spAutoFit/>
          </a:bodyPr>
          <a:lstStyle/>
          <a:p>
            <a:pPr algn="ctr"/>
            <a:r>
              <a:rPr lang="en-US" sz="2000" b="1" dirty="0">
                <a:solidFill>
                  <a:srgbClr val="0070C0"/>
                </a:solidFill>
                <a:latin typeface="Comic Sans MS" panose="030F0702030302020204" pitchFamily="66" charset="0"/>
              </a:rPr>
              <a:t>Yoder’s Framework of </a:t>
            </a:r>
          </a:p>
          <a:p>
            <a:pPr algn="ctr"/>
            <a:r>
              <a:rPr lang="en-US" sz="2000" b="1" dirty="0">
                <a:solidFill>
                  <a:srgbClr val="0070C0"/>
                </a:solidFill>
                <a:latin typeface="Comic Sans MS" panose="030F0702030302020204" pitchFamily="66" charset="0"/>
              </a:rPr>
              <a:t>Instructional and Social Teaching Practices*</a:t>
            </a:r>
          </a:p>
        </p:txBody>
      </p:sp>
      <p:sp>
        <p:nvSpPr>
          <p:cNvPr id="11" name="TextBox 10">
            <a:extLst>
              <a:ext uri="{FF2B5EF4-FFF2-40B4-BE49-F238E27FC236}">
                <a16:creationId xmlns:a16="http://schemas.microsoft.com/office/drawing/2014/main" id="{9B8F9324-6A02-E8E7-DFD1-206144AB3514}"/>
              </a:ext>
            </a:extLst>
          </p:cNvPr>
          <p:cNvSpPr txBox="1"/>
          <p:nvPr/>
        </p:nvSpPr>
        <p:spPr>
          <a:xfrm>
            <a:off x="4572000" y="1946727"/>
            <a:ext cx="3931298" cy="4260269"/>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*Yoder, N. (2014). </a:t>
            </a:r>
            <a:r>
              <a:rPr lang="en-US" sz="1600" i="1" dirty="0">
                <a:effectLst/>
                <a:latin typeface="Calibri" panose="020F0502020204030204" pitchFamily="34" charset="0"/>
                <a:ea typeface="Calibri" panose="020F0502020204030204" pitchFamily="34" charset="0"/>
                <a:cs typeface="Calibri" panose="020F0502020204030204" pitchFamily="34" charset="0"/>
              </a:rPr>
              <a:t>Teaching the Whole Child Instructional Practices That Support Social-Emotional Learning in Three Teacher Evaluation Frameworks. </a:t>
            </a:r>
            <a:r>
              <a:rPr lang="en-US" sz="1600" dirty="0">
                <a:effectLst/>
                <a:latin typeface="Calibri" panose="020F0502020204030204" pitchFamily="34" charset="0"/>
                <a:ea typeface="Calibri" panose="020F0502020204030204" pitchFamily="34" charset="0"/>
                <a:cs typeface="Calibri" panose="020F0502020204030204" pitchFamily="34" charset="0"/>
              </a:rPr>
              <a:t>Center on Great Teachers &amp; Leaders at the American Institutes for Research. </a:t>
            </a:r>
            <a:r>
              <a:rPr lang="en-US" sz="1600" dirty="0">
                <a:effectLst/>
                <a:latin typeface="Calibri" panose="020F0502020204030204" pitchFamily="34" charset="0"/>
                <a:ea typeface="Calibri" panose="020F0502020204030204" pitchFamily="34" charset="0"/>
                <a:cs typeface="Times New Roman" panose="02020603050405020304" pitchFamily="18" charset="0"/>
              </a:rPr>
              <a:t>https://gtlcenter.org/sites/default/files/TeachingtheWholeChild.pdf</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600" b="1"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Times New Roman" panose="02020603050405020304" pitchFamily="18" charset="0"/>
              </a:rPr>
              <a:t>*Kushner Benson, S. N. (2023).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Beyond content and pedagogy: The importance of social-emotional learning in higher education. In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Exploring Social Emotional Learning in Diverse Academic Settings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IGI Global Publishing.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indent="-91440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3" name="Picture 12">
            <a:extLst>
              <a:ext uri="{FF2B5EF4-FFF2-40B4-BE49-F238E27FC236}">
                <a16:creationId xmlns:a16="http://schemas.microsoft.com/office/drawing/2014/main" id="{3504509A-19F5-9C8E-ACC3-543DDB7780F5}"/>
              </a:ext>
            </a:extLst>
          </p:cNvPr>
          <p:cNvPicPr>
            <a:picLocks noChangeAspect="1"/>
          </p:cNvPicPr>
          <p:nvPr/>
        </p:nvPicPr>
        <p:blipFill rotWithShape="1">
          <a:blip r:embed="rId3"/>
          <a:srcRect l="35084" t="17411" r="36102" b="17411"/>
          <a:stretch/>
        </p:blipFill>
        <p:spPr>
          <a:xfrm>
            <a:off x="884733" y="1977724"/>
            <a:ext cx="3191322" cy="4058654"/>
          </a:xfrm>
          <a:prstGeom prst="rect">
            <a:avLst/>
          </a:prstGeom>
          <a:ln w="28575">
            <a:solidFill>
              <a:schemeClr val="tx1"/>
            </a:solidFill>
          </a:ln>
        </p:spPr>
      </p:pic>
      <p:sp>
        <p:nvSpPr>
          <p:cNvPr id="14" name="TextBox 13">
            <a:extLst>
              <a:ext uri="{FF2B5EF4-FFF2-40B4-BE49-F238E27FC236}">
                <a16:creationId xmlns:a16="http://schemas.microsoft.com/office/drawing/2014/main" id="{1D8A2999-1DE9-02A5-0FF9-DB0D0E94CE34}"/>
              </a:ext>
            </a:extLst>
          </p:cNvPr>
          <p:cNvSpPr txBox="1"/>
          <p:nvPr/>
        </p:nvSpPr>
        <p:spPr>
          <a:xfrm>
            <a:off x="5067946" y="2495227"/>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5459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8152721"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3: Practicing What We Preach: Integrating SEL in the College Classroom</a:t>
            </a:r>
          </a:p>
        </p:txBody>
      </p:sp>
      <p:graphicFrame>
        <p:nvGraphicFramePr>
          <p:cNvPr id="2" name="Table 1">
            <a:extLst>
              <a:ext uri="{FF2B5EF4-FFF2-40B4-BE49-F238E27FC236}">
                <a16:creationId xmlns:a16="http://schemas.microsoft.com/office/drawing/2014/main" id="{B44F7577-466F-B519-6D70-0E4F6B20A131}"/>
              </a:ext>
            </a:extLst>
          </p:cNvPr>
          <p:cNvGraphicFramePr>
            <a:graphicFrameLocks noGrp="1"/>
          </p:cNvGraphicFramePr>
          <p:nvPr>
            <p:extLst>
              <p:ext uri="{D42A27DB-BD31-4B8C-83A1-F6EECF244321}">
                <p14:modId xmlns:p14="http://schemas.microsoft.com/office/powerpoint/2010/main" val="2708010627"/>
              </p:ext>
            </p:extLst>
          </p:nvPr>
        </p:nvGraphicFramePr>
        <p:xfrm>
          <a:off x="405352" y="769010"/>
          <a:ext cx="8152721" cy="5641064"/>
        </p:xfrm>
        <a:graphic>
          <a:graphicData uri="http://schemas.openxmlformats.org/drawingml/2006/table">
            <a:tbl>
              <a:tblPr firstRow="1" firstCol="1" bandRow="1">
                <a:tableStyleId>{2D5ABB26-0587-4C30-8999-92F81FD0307C}</a:tableStyleId>
              </a:tblPr>
              <a:tblGrid>
                <a:gridCol w="1556943">
                  <a:extLst>
                    <a:ext uri="{9D8B030D-6E8A-4147-A177-3AD203B41FA5}">
                      <a16:colId xmlns:a16="http://schemas.microsoft.com/office/drawing/2014/main" val="1798816021"/>
                    </a:ext>
                  </a:extLst>
                </a:gridCol>
                <a:gridCol w="4066546">
                  <a:extLst>
                    <a:ext uri="{9D8B030D-6E8A-4147-A177-3AD203B41FA5}">
                      <a16:colId xmlns:a16="http://schemas.microsoft.com/office/drawing/2014/main" val="2415232039"/>
                    </a:ext>
                  </a:extLst>
                </a:gridCol>
                <a:gridCol w="2529232">
                  <a:extLst>
                    <a:ext uri="{9D8B030D-6E8A-4147-A177-3AD203B41FA5}">
                      <a16:colId xmlns:a16="http://schemas.microsoft.com/office/drawing/2014/main" val="1884243555"/>
                    </a:ext>
                  </a:extLst>
                </a:gridCol>
              </a:tblGrid>
              <a:tr h="689726">
                <a:tc gridSpan="2">
                  <a:txBody>
                    <a:bodyPr/>
                    <a:lstStyle/>
                    <a:p>
                      <a:pPr marL="0" marR="0" algn="ctr">
                        <a:lnSpc>
                          <a:spcPct val="107000"/>
                        </a:lnSpc>
                        <a:spcBef>
                          <a:spcPts val="0"/>
                        </a:spcBef>
                        <a:spcAft>
                          <a:spcPts val="0"/>
                        </a:spcAft>
                      </a:pPr>
                      <a:r>
                        <a:rPr lang="en-US" sz="1800" b="1" dirty="0">
                          <a:effectLst/>
                        </a:rPr>
                        <a:t> </a:t>
                      </a:r>
                    </a:p>
                    <a:p>
                      <a:pPr marL="0" marR="0" algn="ctr">
                        <a:lnSpc>
                          <a:spcPct val="107000"/>
                        </a:lnSpc>
                        <a:spcBef>
                          <a:spcPts val="0"/>
                        </a:spcBef>
                        <a:spcAft>
                          <a:spcPts val="0"/>
                        </a:spcAft>
                      </a:pPr>
                      <a:r>
                        <a:rPr lang="en-US" sz="1800" b="1" dirty="0">
                          <a:effectLst/>
                        </a:rPr>
                        <a:t>Social Teaching Practices </a:t>
                      </a:r>
                    </a:p>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800" b="1" dirty="0">
                          <a:effectLst/>
                        </a:rPr>
                        <a:t> </a:t>
                      </a:r>
                    </a:p>
                    <a:p>
                      <a:pPr marL="0" marR="0" algn="ctr">
                        <a:lnSpc>
                          <a:spcPct val="107000"/>
                        </a:lnSpc>
                        <a:spcBef>
                          <a:spcPts val="0"/>
                        </a:spcBef>
                        <a:spcAft>
                          <a:spcPts val="0"/>
                        </a:spcAft>
                      </a:pPr>
                      <a:r>
                        <a:rPr lang="en-US" sz="1800" b="1" dirty="0">
                          <a:effectLst/>
                        </a:rPr>
                        <a:t>CASEL SEL Competency</a:t>
                      </a:r>
                    </a:p>
                    <a:p>
                      <a:pPr marL="0" marR="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563575"/>
                  </a:ext>
                </a:extLst>
              </a:tr>
              <a:tr h="1389778">
                <a:tc>
                  <a:txBody>
                    <a:bodyPr/>
                    <a:lstStyle/>
                    <a:p>
                      <a:pPr marL="0" marR="0" algn="l">
                        <a:lnSpc>
                          <a:spcPct val="107000"/>
                        </a:lnSpc>
                        <a:spcBef>
                          <a:spcPts val="0"/>
                        </a:spcBef>
                        <a:spcAft>
                          <a:spcPts val="0"/>
                        </a:spcAft>
                      </a:pPr>
                      <a:r>
                        <a:rPr lang="en-US" sz="1800" b="1" dirty="0">
                          <a:effectLst/>
                        </a:rPr>
                        <a:t>Classroom Management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Policies and procedures related to classroom conduct such as attendance, using cellphone in class, assignment due dates are implemented because they are promotive of student learning rather than punitive in nature.</a:t>
                      </a:r>
                    </a:p>
                    <a:p>
                      <a:pPr marL="0" marR="0" algn="l">
                        <a:lnSpc>
                          <a:spcPct val="107000"/>
                        </a:lnSpc>
                        <a:spcBef>
                          <a:spcPts val="0"/>
                        </a:spcBef>
                        <a:spcAft>
                          <a:spcPts val="0"/>
                        </a:spcAft>
                      </a:pPr>
                      <a:r>
                        <a:rPr lang="en-US" sz="1400" dirty="0">
                          <a:effectLst/>
                        </a:rPr>
                        <a:t> </a:t>
                      </a:r>
                    </a:p>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Self-Awareness</a:t>
                      </a:r>
                    </a:p>
                    <a:p>
                      <a:pPr marL="0" marR="0" algn="l">
                        <a:lnSpc>
                          <a:spcPct val="107000"/>
                        </a:lnSpc>
                        <a:spcBef>
                          <a:spcPts val="0"/>
                        </a:spcBef>
                        <a:spcAft>
                          <a:spcPts val="0"/>
                        </a:spcAft>
                      </a:pPr>
                      <a:r>
                        <a:rPr lang="en-US" sz="1400" dirty="0">
                          <a:effectLst/>
                        </a:rPr>
                        <a:t>Social Awareness</a:t>
                      </a:r>
                    </a:p>
                    <a:p>
                      <a:pPr marL="0" marR="0" algn="l">
                        <a:lnSpc>
                          <a:spcPct val="107000"/>
                        </a:lnSpc>
                        <a:spcBef>
                          <a:spcPts val="0"/>
                        </a:spcBef>
                        <a:spcAft>
                          <a:spcPts val="0"/>
                        </a:spcAft>
                      </a:pPr>
                      <a:r>
                        <a:rPr lang="en-US" sz="1400" dirty="0">
                          <a:effectLst/>
                        </a:rPr>
                        <a:t>Sefl-Management</a:t>
                      </a:r>
                    </a:p>
                    <a:p>
                      <a:pPr marL="0" marR="0" algn="l">
                        <a:lnSpc>
                          <a:spcPct val="107000"/>
                        </a:lnSpc>
                        <a:spcBef>
                          <a:spcPts val="0"/>
                        </a:spcBef>
                        <a:spcAft>
                          <a:spcPts val="0"/>
                        </a:spcAft>
                      </a:pPr>
                      <a:r>
                        <a:rPr lang="en-US" sz="1400" dirty="0">
                          <a:effectLst/>
                        </a:rPr>
                        <a:t>Responsible Decision-Making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498782"/>
                  </a:ext>
                </a:extLst>
              </a:tr>
              <a:tr h="923077">
                <a:tc>
                  <a:txBody>
                    <a:bodyPr/>
                    <a:lstStyle/>
                    <a:p>
                      <a:pPr marL="0" marR="0" algn="l">
                        <a:lnSpc>
                          <a:spcPct val="107000"/>
                        </a:lnSpc>
                        <a:spcBef>
                          <a:spcPts val="0"/>
                        </a:spcBef>
                        <a:spcAft>
                          <a:spcPts val="0"/>
                        </a:spcAft>
                      </a:pPr>
                      <a:r>
                        <a:rPr lang="en-US" sz="1800" b="1">
                          <a:effectLst/>
                        </a:rPr>
                        <a:t>Teacher Language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a:effectLst/>
                        </a:rPr>
                        <a:t>Verbal, written, and non-verbal communication that fosters motivation and achievement and conveys a sense of caring and mattering.</a:t>
                      </a:r>
                    </a:p>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a:effectLst/>
                        </a:rPr>
                        <a:t>Social Awareness</a:t>
                      </a:r>
                    </a:p>
                    <a:p>
                      <a:pPr marL="0" marR="0" algn="l">
                        <a:lnSpc>
                          <a:spcPct val="107000"/>
                        </a:lnSpc>
                        <a:spcBef>
                          <a:spcPts val="0"/>
                        </a:spcBef>
                        <a:spcAft>
                          <a:spcPts val="0"/>
                        </a:spcAft>
                      </a:pPr>
                      <a:r>
                        <a:rPr lang="en-US" sz="1400">
                          <a:effectLst/>
                        </a:rPr>
                        <a:t>Relationship Skills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3370151"/>
                  </a:ext>
                </a:extLst>
              </a:tr>
              <a:tr h="923077">
                <a:tc>
                  <a:txBody>
                    <a:bodyPr/>
                    <a:lstStyle/>
                    <a:p>
                      <a:pPr marL="0" marR="0" algn="l">
                        <a:lnSpc>
                          <a:spcPct val="107000"/>
                        </a:lnSpc>
                        <a:spcBef>
                          <a:spcPts val="0"/>
                        </a:spcBef>
                        <a:spcAft>
                          <a:spcPts val="0"/>
                        </a:spcAft>
                      </a:pPr>
                      <a:r>
                        <a:rPr lang="en-US" sz="1800" b="1">
                          <a:effectLst/>
                        </a:rPr>
                        <a:t>Student Voice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a:effectLst/>
                        </a:rPr>
                        <a:t>The opinions and perspectives of students is both sought and valued, and students are given the opportunity to contribute to decisions that impact their learning.</a:t>
                      </a:r>
                    </a:p>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a:effectLst/>
                        </a:rPr>
                        <a:t>Self-Awareness</a:t>
                      </a:r>
                    </a:p>
                    <a:p>
                      <a:pPr marL="0" marR="0" algn="l">
                        <a:lnSpc>
                          <a:spcPct val="107000"/>
                        </a:lnSpc>
                        <a:spcBef>
                          <a:spcPts val="0"/>
                        </a:spcBef>
                        <a:spcAft>
                          <a:spcPts val="0"/>
                        </a:spcAft>
                      </a:pPr>
                      <a:r>
                        <a:rPr lang="en-US" sz="1400">
                          <a:effectLst/>
                        </a:rPr>
                        <a:t>Social Awareness</a:t>
                      </a:r>
                    </a:p>
                    <a:p>
                      <a:pPr marL="0" marR="0" algn="l">
                        <a:lnSpc>
                          <a:spcPct val="107000"/>
                        </a:lnSpc>
                        <a:spcBef>
                          <a:spcPts val="0"/>
                        </a:spcBef>
                        <a:spcAft>
                          <a:spcPts val="0"/>
                        </a:spcAft>
                      </a:pPr>
                      <a:r>
                        <a:rPr lang="en-US" sz="1400">
                          <a:effectLst/>
                        </a:rPr>
                        <a:t>Relationship Skills</a:t>
                      </a:r>
                    </a:p>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6724894"/>
                  </a:ext>
                </a:extLst>
              </a:tr>
              <a:tr h="923077">
                <a:tc>
                  <a:txBody>
                    <a:bodyPr/>
                    <a:lstStyle/>
                    <a:p>
                      <a:pPr marL="0" marR="0" algn="l">
                        <a:lnSpc>
                          <a:spcPct val="107000"/>
                        </a:lnSpc>
                        <a:spcBef>
                          <a:spcPts val="0"/>
                        </a:spcBef>
                        <a:spcAft>
                          <a:spcPts val="0"/>
                        </a:spcAft>
                      </a:pPr>
                      <a:r>
                        <a:rPr lang="en-US" sz="1800" b="1" dirty="0">
                          <a:effectLst/>
                        </a:rPr>
                        <a:t>Classroom Climate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a:effectLst/>
                        </a:rPr>
                        <a:t>The college classroom is characterized by positive interactions, warmth, and support.  Students perceive that faculty care about their students and that they matter.</a:t>
                      </a:r>
                    </a:p>
                    <a:p>
                      <a:pPr marL="0" marR="0" algn="l">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Self-Awareness</a:t>
                      </a:r>
                    </a:p>
                    <a:p>
                      <a:pPr marL="0" marR="0" algn="l">
                        <a:lnSpc>
                          <a:spcPct val="107000"/>
                        </a:lnSpc>
                        <a:spcBef>
                          <a:spcPts val="0"/>
                        </a:spcBef>
                        <a:spcAft>
                          <a:spcPts val="0"/>
                        </a:spcAft>
                      </a:pPr>
                      <a:r>
                        <a:rPr lang="en-US" sz="1400" dirty="0">
                          <a:effectLst/>
                        </a:rPr>
                        <a:t>Social Awareness</a:t>
                      </a:r>
                    </a:p>
                    <a:p>
                      <a:pPr marL="0" marR="0" algn="l">
                        <a:lnSpc>
                          <a:spcPct val="107000"/>
                        </a:lnSpc>
                        <a:spcBef>
                          <a:spcPts val="0"/>
                        </a:spcBef>
                        <a:spcAft>
                          <a:spcPts val="0"/>
                        </a:spcAft>
                      </a:pPr>
                      <a:r>
                        <a:rPr lang="en-US" sz="1400" dirty="0">
                          <a:effectLst/>
                        </a:rPr>
                        <a:t>Relationship Skills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9202682"/>
                  </a:ext>
                </a:extLst>
              </a:tr>
            </a:tbl>
          </a:graphicData>
        </a:graphic>
      </p:graphicFrame>
    </p:spTree>
    <p:extLst>
      <p:ext uri="{BB962C8B-B14F-4D97-AF65-F5344CB8AC3E}">
        <p14:creationId xmlns:p14="http://schemas.microsoft.com/office/powerpoint/2010/main" val="389406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8152721"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3: Practicing What We Preach: Integrating SEL in the College Classroom</a:t>
            </a:r>
          </a:p>
        </p:txBody>
      </p:sp>
      <p:graphicFrame>
        <p:nvGraphicFramePr>
          <p:cNvPr id="4" name="Table 3">
            <a:extLst>
              <a:ext uri="{FF2B5EF4-FFF2-40B4-BE49-F238E27FC236}">
                <a16:creationId xmlns:a16="http://schemas.microsoft.com/office/drawing/2014/main" id="{E69601E4-BBD5-FB1F-7133-E16896D93856}"/>
              </a:ext>
            </a:extLst>
          </p:cNvPr>
          <p:cNvGraphicFramePr>
            <a:graphicFrameLocks noGrp="1"/>
          </p:cNvGraphicFramePr>
          <p:nvPr>
            <p:extLst>
              <p:ext uri="{D42A27DB-BD31-4B8C-83A1-F6EECF244321}">
                <p14:modId xmlns:p14="http://schemas.microsoft.com/office/powerpoint/2010/main" val="2720613255"/>
              </p:ext>
            </p:extLst>
          </p:nvPr>
        </p:nvGraphicFramePr>
        <p:xfrm>
          <a:off x="405353" y="896616"/>
          <a:ext cx="8459217" cy="5064767"/>
        </p:xfrm>
        <a:graphic>
          <a:graphicData uri="http://schemas.openxmlformats.org/drawingml/2006/table">
            <a:tbl>
              <a:tblPr firstRow="1" firstCol="1" bandRow="1">
                <a:tableStyleId>{2D5ABB26-0587-4C30-8999-92F81FD0307C}</a:tableStyleId>
              </a:tblPr>
              <a:tblGrid>
                <a:gridCol w="1675308">
                  <a:extLst>
                    <a:ext uri="{9D8B030D-6E8A-4147-A177-3AD203B41FA5}">
                      <a16:colId xmlns:a16="http://schemas.microsoft.com/office/drawing/2014/main" val="3195412792"/>
                    </a:ext>
                  </a:extLst>
                </a:gridCol>
                <a:gridCol w="4459624">
                  <a:extLst>
                    <a:ext uri="{9D8B030D-6E8A-4147-A177-3AD203B41FA5}">
                      <a16:colId xmlns:a16="http://schemas.microsoft.com/office/drawing/2014/main" val="2506270551"/>
                    </a:ext>
                  </a:extLst>
                </a:gridCol>
                <a:gridCol w="2324285">
                  <a:extLst>
                    <a:ext uri="{9D8B030D-6E8A-4147-A177-3AD203B41FA5}">
                      <a16:colId xmlns:a16="http://schemas.microsoft.com/office/drawing/2014/main" val="3369135762"/>
                    </a:ext>
                  </a:extLst>
                </a:gridCol>
              </a:tblGrid>
              <a:tr h="834929">
                <a:tc gridSpan="2">
                  <a:txBody>
                    <a:bodyPr/>
                    <a:lstStyle/>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b="1" dirty="0">
                          <a:effectLst/>
                        </a:rPr>
                        <a:t>Instructional Teaching Practices</a:t>
                      </a:r>
                    </a:p>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800" dirty="0">
                          <a:effectLst/>
                        </a:rPr>
                        <a:t> </a:t>
                      </a:r>
                    </a:p>
                    <a:p>
                      <a:pPr marL="0" marR="0" algn="l">
                        <a:lnSpc>
                          <a:spcPct val="107000"/>
                        </a:lnSpc>
                        <a:spcBef>
                          <a:spcPts val="0"/>
                        </a:spcBef>
                        <a:spcAft>
                          <a:spcPts val="0"/>
                        </a:spcAft>
                      </a:pPr>
                      <a:r>
                        <a:rPr lang="en-US" sz="1800" b="1" dirty="0">
                          <a:effectLst/>
                        </a:rPr>
                        <a:t>CASEL SEL Competency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1432738"/>
                  </a:ext>
                </a:extLst>
              </a:tr>
              <a:tr h="774610">
                <a:tc>
                  <a:txBody>
                    <a:bodyPr/>
                    <a:lstStyle/>
                    <a:p>
                      <a:pPr marL="0" marR="0" algn="l">
                        <a:lnSpc>
                          <a:spcPct val="107000"/>
                        </a:lnSpc>
                        <a:spcBef>
                          <a:spcPts val="0"/>
                        </a:spcBef>
                        <a:spcAft>
                          <a:spcPts val="0"/>
                        </a:spcAft>
                      </a:pPr>
                      <a:r>
                        <a:rPr lang="en-US" sz="1600" b="1" dirty="0">
                          <a:effectLst/>
                        </a:rPr>
                        <a:t>Cooperative Learning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Students work in small collaborative instructional groups which promote interpersonal and small group skills. </a:t>
                      </a:r>
                    </a:p>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Self-Awareness</a:t>
                      </a:r>
                    </a:p>
                    <a:p>
                      <a:pPr marL="0" marR="0" algn="l">
                        <a:lnSpc>
                          <a:spcPct val="107000"/>
                        </a:lnSpc>
                        <a:spcBef>
                          <a:spcPts val="0"/>
                        </a:spcBef>
                        <a:spcAft>
                          <a:spcPts val="0"/>
                        </a:spcAft>
                      </a:pPr>
                      <a:r>
                        <a:rPr lang="en-US" sz="1400" dirty="0">
                          <a:effectLst/>
                        </a:rPr>
                        <a:t>Social Awareness</a:t>
                      </a:r>
                    </a:p>
                    <a:p>
                      <a:pPr marL="0" marR="0" algn="l">
                        <a:lnSpc>
                          <a:spcPct val="107000"/>
                        </a:lnSpc>
                        <a:spcBef>
                          <a:spcPts val="0"/>
                        </a:spcBef>
                        <a:spcAft>
                          <a:spcPts val="0"/>
                        </a:spcAft>
                      </a:pPr>
                      <a:r>
                        <a:rPr lang="en-US" sz="1400" dirty="0">
                          <a:effectLst/>
                        </a:rPr>
                        <a:t>Relationship Skills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7904550"/>
                  </a:ext>
                </a:extLst>
              </a:tr>
              <a:tr h="869155">
                <a:tc>
                  <a:txBody>
                    <a:bodyPr/>
                    <a:lstStyle/>
                    <a:p>
                      <a:pPr marL="0" marR="0" algn="l">
                        <a:lnSpc>
                          <a:spcPct val="107000"/>
                        </a:lnSpc>
                        <a:spcBef>
                          <a:spcPts val="0"/>
                        </a:spcBef>
                        <a:spcAft>
                          <a:spcPts val="0"/>
                        </a:spcAft>
                      </a:pPr>
                      <a:r>
                        <a:rPr lang="en-US" sz="1600" b="1" dirty="0">
                          <a:effectLst/>
                        </a:rPr>
                        <a:t>Classroom Discussions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Students engage in vibrant and active discussions that promote the acknowledgment and extension of diverse thinking.</a:t>
                      </a:r>
                    </a:p>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a:effectLst/>
                        </a:rPr>
                        <a:t>Self-Awareness</a:t>
                      </a:r>
                    </a:p>
                    <a:p>
                      <a:pPr marL="0" marR="0" algn="l">
                        <a:lnSpc>
                          <a:spcPct val="107000"/>
                        </a:lnSpc>
                        <a:spcBef>
                          <a:spcPts val="0"/>
                        </a:spcBef>
                        <a:spcAft>
                          <a:spcPts val="0"/>
                        </a:spcAft>
                      </a:pPr>
                      <a:r>
                        <a:rPr lang="en-US" sz="1400">
                          <a:effectLst/>
                        </a:rPr>
                        <a:t>Social Awareness</a:t>
                      </a:r>
                    </a:p>
                    <a:p>
                      <a:pPr marL="0" marR="0" algn="l">
                        <a:lnSpc>
                          <a:spcPct val="107000"/>
                        </a:lnSpc>
                        <a:spcBef>
                          <a:spcPts val="0"/>
                        </a:spcBef>
                        <a:spcAft>
                          <a:spcPts val="0"/>
                        </a:spcAft>
                      </a:pPr>
                      <a:r>
                        <a:rPr lang="en-US" sz="1400">
                          <a:effectLst/>
                        </a:rPr>
                        <a:t>Relationship Skills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4498965"/>
                  </a:ext>
                </a:extLst>
              </a:tr>
              <a:tr h="970429">
                <a:tc>
                  <a:txBody>
                    <a:bodyPr/>
                    <a:lstStyle/>
                    <a:p>
                      <a:pPr marL="0" marR="0" algn="l">
                        <a:lnSpc>
                          <a:spcPct val="107000"/>
                        </a:lnSpc>
                        <a:spcBef>
                          <a:spcPts val="0"/>
                        </a:spcBef>
                        <a:spcAft>
                          <a:spcPts val="0"/>
                        </a:spcAft>
                      </a:pPr>
                      <a:r>
                        <a:rPr lang="en-US" sz="1600" b="1">
                          <a:effectLst/>
                        </a:rPr>
                        <a:t>Self-Regulated Learning</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Students set personal goals, reflect and monitor their progress toward attaining their goals, making adjustments to the goal setting and attainment process.</a:t>
                      </a:r>
                    </a:p>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a:effectLst/>
                        </a:rPr>
                        <a:t>Sefl-Management</a:t>
                      </a:r>
                    </a:p>
                    <a:p>
                      <a:pPr marL="0" marR="0" algn="l">
                        <a:lnSpc>
                          <a:spcPct val="107000"/>
                        </a:lnSpc>
                        <a:spcBef>
                          <a:spcPts val="0"/>
                        </a:spcBef>
                        <a:spcAft>
                          <a:spcPts val="0"/>
                        </a:spcAft>
                      </a:pPr>
                      <a:r>
                        <a:rPr lang="en-US" sz="1400">
                          <a:effectLst/>
                        </a:rPr>
                        <a:t>Responsible Decision-Making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3646450"/>
                  </a:ext>
                </a:extLst>
              </a:tr>
              <a:tr h="970429">
                <a:tc>
                  <a:txBody>
                    <a:bodyPr/>
                    <a:lstStyle/>
                    <a:p>
                      <a:pPr marL="0" marR="0" algn="l">
                        <a:lnSpc>
                          <a:spcPct val="107000"/>
                        </a:lnSpc>
                        <a:spcBef>
                          <a:spcPts val="0"/>
                        </a:spcBef>
                        <a:spcAft>
                          <a:spcPts val="0"/>
                        </a:spcAft>
                      </a:pPr>
                      <a:r>
                        <a:rPr lang="en-US" sz="1600" b="1">
                          <a:effectLst/>
                        </a:rPr>
                        <a:t>Active Learning</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Students are actively engaged in the learning process in classroom contexts which promote complex and higher order learning, rather than passive participants.</a:t>
                      </a:r>
                    </a:p>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Self-Awareness</a:t>
                      </a:r>
                    </a:p>
                    <a:p>
                      <a:pPr marL="0" marR="0" algn="l">
                        <a:lnSpc>
                          <a:spcPct val="107000"/>
                        </a:lnSpc>
                        <a:spcBef>
                          <a:spcPts val="0"/>
                        </a:spcBef>
                        <a:spcAft>
                          <a:spcPts val="0"/>
                        </a:spcAft>
                      </a:pPr>
                      <a:r>
                        <a:rPr lang="en-US" sz="1400" dirty="0">
                          <a:effectLst/>
                        </a:rPr>
                        <a:t>Social Awareness</a:t>
                      </a:r>
                    </a:p>
                    <a:p>
                      <a:pPr marL="0" marR="0" algn="l">
                        <a:lnSpc>
                          <a:spcPct val="107000"/>
                        </a:lnSpc>
                        <a:spcBef>
                          <a:spcPts val="0"/>
                        </a:spcBef>
                        <a:spcAft>
                          <a:spcPts val="0"/>
                        </a:spcAft>
                      </a:pPr>
                      <a:r>
                        <a:rPr lang="en-US" sz="1400" dirty="0">
                          <a:effectLst/>
                        </a:rPr>
                        <a:t>Self-Management</a:t>
                      </a:r>
                    </a:p>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489391"/>
                  </a:ext>
                </a:extLst>
              </a:tr>
              <a:tr h="578791">
                <a:tc>
                  <a:txBody>
                    <a:bodyPr/>
                    <a:lstStyle/>
                    <a:p>
                      <a:pPr marL="0" marR="0" algn="l">
                        <a:lnSpc>
                          <a:spcPct val="107000"/>
                        </a:lnSpc>
                        <a:spcBef>
                          <a:spcPts val="0"/>
                        </a:spcBef>
                        <a:spcAft>
                          <a:spcPts val="0"/>
                        </a:spcAft>
                      </a:pPr>
                      <a:r>
                        <a:rPr lang="en-US" sz="1600" b="1" dirty="0">
                          <a:effectLst/>
                        </a:rPr>
                        <a:t>Academic Press and Expectations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Students engage in meaningful and rigorous work in a classroom that is characterized by high expectations.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Self-awareness</a:t>
                      </a:r>
                    </a:p>
                    <a:p>
                      <a:pPr marL="0" marR="0" algn="l">
                        <a:lnSpc>
                          <a:spcPct val="107000"/>
                        </a:lnSpc>
                        <a:spcBef>
                          <a:spcPts val="0"/>
                        </a:spcBef>
                        <a:spcAft>
                          <a:spcPts val="0"/>
                        </a:spcAft>
                      </a:pPr>
                      <a:r>
                        <a:rPr lang="en-US" sz="1400" dirty="0">
                          <a:effectLst/>
                        </a:rPr>
                        <a:t>Responsible Decision-Making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927525"/>
                  </a:ext>
                </a:extLst>
              </a:tr>
            </a:tbl>
          </a:graphicData>
        </a:graphic>
      </p:graphicFrame>
    </p:spTree>
    <p:extLst>
      <p:ext uri="{BB962C8B-B14F-4D97-AF65-F5344CB8AC3E}">
        <p14:creationId xmlns:p14="http://schemas.microsoft.com/office/powerpoint/2010/main" val="91640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8152721"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3: Practicing What We Preach: Integrating SEL in the College Classroom</a:t>
            </a:r>
          </a:p>
        </p:txBody>
      </p:sp>
      <p:sp>
        <p:nvSpPr>
          <p:cNvPr id="2" name="TextBox 1">
            <a:extLst>
              <a:ext uri="{FF2B5EF4-FFF2-40B4-BE49-F238E27FC236}">
                <a16:creationId xmlns:a16="http://schemas.microsoft.com/office/drawing/2014/main" id="{B8471C0A-73CE-2A53-826B-E686B4D380DF}"/>
              </a:ext>
            </a:extLst>
          </p:cNvPr>
          <p:cNvSpPr txBox="1"/>
          <p:nvPr/>
        </p:nvSpPr>
        <p:spPr>
          <a:xfrm>
            <a:off x="577516" y="1519003"/>
            <a:ext cx="5938787" cy="2585323"/>
          </a:xfrm>
          <a:prstGeom prst="rect">
            <a:avLst/>
          </a:prstGeom>
          <a:noFill/>
        </p:spPr>
        <p:txBody>
          <a:bodyPr wrap="square" rtlCol="0">
            <a:spAutoFit/>
          </a:bodyPr>
          <a:lstStyle/>
          <a:p>
            <a:r>
              <a:rPr lang="en-US" sz="1800" dirty="0">
                <a:effectLst/>
                <a:latin typeface="Comic Sans MS" panose="030F0702030302020204" pitchFamily="66" charset="0"/>
                <a:ea typeface="Calibri" panose="020F0502020204030204" pitchFamily="34" charset="0"/>
              </a:rPr>
              <a:t>Issues associated with classroom management in the college classroom:</a:t>
            </a:r>
          </a:p>
          <a:p>
            <a:endParaRPr lang="en-US"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r>
              <a:rPr lang="en-US" dirty="0">
                <a:latin typeface="Comic Sans MS" panose="030F0702030302020204" pitchFamily="66" charset="0"/>
                <a:ea typeface="Calibri" panose="020F0502020204030204" pitchFamily="34" charset="0"/>
              </a:rPr>
              <a:t>M</a:t>
            </a:r>
            <a:r>
              <a:rPr lang="en-US" sz="1800" dirty="0">
                <a:effectLst/>
                <a:latin typeface="Comic Sans MS" panose="030F0702030302020204" pitchFamily="66" charset="0"/>
                <a:ea typeface="Calibri" panose="020F0502020204030204" pitchFamily="34" charset="0"/>
              </a:rPr>
              <a:t>issing or arriving late to class </a:t>
            </a:r>
          </a:p>
          <a:p>
            <a:pPr marL="285750" indent="-285750">
              <a:buFont typeface="Arial" panose="020B0604020202020204" pitchFamily="34" charset="0"/>
              <a:buChar char="•"/>
            </a:pPr>
            <a:r>
              <a:rPr lang="en-US" dirty="0">
                <a:latin typeface="Comic Sans MS" panose="030F0702030302020204" pitchFamily="66" charset="0"/>
                <a:ea typeface="Calibri" panose="020F0502020204030204" pitchFamily="34" charset="0"/>
              </a:rPr>
              <a:t>S</a:t>
            </a:r>
            <a:r>
              <a:rPr lang="en-US" sz="1800" dirty="0">
                <a:effectLst/>
                <a:latin typeface="Comic Sans MS" panose="030F0702030302020204" pitchFamily="66" charset="0"/>
                <a:ea typeface="Calibri" panose="020F0502020204030204" pitchFamily="34" charset="0"/>
              </a:rPr>
              <a:t>leeping or eating in class</a:t>
            </a:r>
          </a:p>
          <a:p>
            <a:pPr marL="285750" indent="-285750">
              <a:buFont typeface="Arial" panose="020B0604020202020204" pitchFamily="34" charset="0"/>
              <a:buChar char="•"/>
            </a:pPr>
            <a:r>
              <a:rPr lang="en-US" dirty="0">
                <a:latin typeface="Comic Sans MS" panose="030F0702030302020204" pitchFamily="66" charset="0"/>
                <a:ea typeface="Calibri" panose="020F0502020204030204" pitchFamily="34" charset="0"/>
              </a:rPr>
              <a:t>T</a:t>
            </a:r>
            <a:r>
              <a:rPr lang="en-US" sz="1800" dirty="0">
                <a:effectLst/>
                <a:latin typeface="Comic Sans MS" panose="030F0702030302020204" pitchFamily="66" charset="0"/>
                <a:ea typeface="Calibri" panose="020F0502020204030204" pitchFamily="34" charset="0"/>
              </a:rPr>
              <a:t>exting or using cellphones during class</a:t>
            </a:r>
          </a:p>
          <a:p>
            <a:pPr marL="285750" indent="-285750">
              <a:buFont typeface="Arial" panose="020B0604020202020204" pitchFamily="34" charset="0"/>
              <a:buChar char="•"/>
            </a:pPr>
            <a:r>
              <a:rPr lang="en-US" dirty="0">
                <a:latin typeface="Comic Sans MS" panose="030F0702030302020204" pitchFamily="66" charset="0"/>
                <a:ea typeface="Calibri" panose="020F0502020204030204" pitchFamily="34" charset="0"/>
              </a:rPr>
              <a:t>T</a:t>
            </a:r>
            <a:r>
              <a:rPr lang="en-US" sz="1800" dirty="0">
                <a:effectLst/>
                <a:latin typeface="Comic Sans MS" panose="030F0702030302020204" pitchFamily="66" charset="0"/>
                <a:ea typeface="Calibri" panose="020F0502020204030204" pitchFamily="34" charset="0"/>
              </a:rPr>
              <a:t>alking inappropriately during class</a:t>
            </a:r>
          </a:p>
          <a:p>
            <a:pPr marL="285750" indent="-285750">
              <a:buFont typeface="Arial" panose="020B0604020202020204" pitchFamily="34" charset="0"/>
              <a:buChar char="•"/>
            </a:pPr>
            <a:r>
              <a:rPr lang="en-US" dirty="0">
                <a:latin typeface="Comic Sans MS" panose="030F0702030302020204" pitchFamily="66" charset="0"/>
                <a:ea typeface="Calibri" panose="020F0502020204030204" pitchFamily="34" charset="0"/>
              </a:rPr>
              <a:t>P</a:t>
            </a:r>
            <a:r>
              <a:rPr lang="en-US" sz="1800" dirty="0">
                <a:effectLst/>
                <a:latin typeface="Comic Sans MS" panose="030F0702030302020204" pitchFamily="66" charset="0"/>
                <a:ea typeface="Calibri" panose="020F0502020204030204" pitchFamily="34" charset="0"/>
              </a:rPr>
              <a:t>ower struggles </a:t>
            </a:r>
          </a:p>
          <a:p>
            <a:pPr marL="285750" indent="-285750">
              <a:buFont typeface="Arial" panose="020B0604020202020204" pitchFamily="34" charset="0"/>
              <a:buChar char="•"/>
            </a:pPr>
            <a:r>
              <a:rPr lang="en-US" dirty="0">
                <a:latin typeface="Comic Sans MS" panose="030F0702030302020204" pitchFamily="66" charset="0"/>
                <a:ea typeface="Calibri" panose="020F0502020204030204" pitchFamily="34" charset="0"/>
              </a:rPr>
              <a:t>C</a:t>
            </a:r>
            <a:r>
              <a:rPr lang="en-US" sz="1800" dirty="0">
                <a:effectLst/>
                <a:latin typeface="Comic Sans MS" panose="030F0702030302020204" pitchFamily="66" charset="0"/>
                <a:ea typeface="Calibri" panose="020F0502020204030204" pitchFamily="34" charset="0"/>
              </a:rPr>
              <a:t>heating or plagiarizing</a:t>
            </a:r>
            <a:endParaRPr lang="en-US" sz="2000" b="1" dirty="0">
              <a:latin typeface="Comic Sans MS" panose="030F0702030302020204" pitchFamily="66" charset="0"/>
            </a:endParaRPr>
          </a:p>
        </p:txBody>
      </p:sp>
      <p:sp>
        <p:nvSpPr>
          <p:cNvPr id="5" name="Oval 4">
            <a:extLst>
              <a:ext uri="{FF2B5EF4-FFF2-40B4-BE49-F238E27FC236}">
                <a16:creationId xmlns:a16="http://schemas.microsoft.com/office/drawing/2014/main" id="{2D1B3D92-BAB5-68B0-4428-7FD5CFF4AB39}"/>
              </a:ext>
            </a:extLst>
          </p:cNvPr>
          <p:cNvSpPr/>
          <p:nvPr/>
        </p:nvSpPr>
        <p:spPr>
          <a:xfrm>
            <a:off x="1568918" y="4319855"/>
            <a:ext cx="4658627" cy="1840314"/>
          </a:xfrm>
          <a:prstGeom prst="ellipse">
            <a:avLst/>
          </a:prstGeom>
          <a:solidFill>
            <a:srgbClr val="F3D1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omic Sans MS" panose="030F0702030302020204" pitchFamily="66" charset="0"/>
              <a:ea typeface="Calibri" panose="020F0502020204030204" pitchFamily="34" charset="0"/>
            </a:endParaRPr>
          </a:p>
          <a:p>
            <a:pPr algn="ctr"/>
            <a:r>
              <a:rPr lang="en-US" b="1" dirty="0">
                <a:solidFill>
                  <a:schemeClr val="tx1"/>
                </a:solidFill>
                <a:latin typeface="Comic Sans MS" panose="030F0702030302020204" pitchFamily="66" charset="0"/>
                <a:ea typeface="Calibri" panose="020F0502020204030204" pitchFamily="34" charset="0"/>
              </a:rPr>
              <a:t>Consider reframing your mindset</a:t>
            </a:r>
            <a:r>
              <a:rPr lang="en-US" sz="1800" b="1" dirty="0">
                <a:solidFill>
                  <a:schemeClr val="tx1"/>
                </a:solidFill>
                <a:effectLst/>
                <a:latin typeface="Comic Sans MS" panose="030F0702030302020204" pitchFamily="66" charset="0"/>
                <a:ea typeface="Calibri" panose="020F0502020204030204" pitchFamily="34" charset="0"/>
              </a:rPr>
              <a:t> </a:t>
            </a:r>
          </a:p>
          <a:p>
            <a:pPr algn="ctr"/>
            <a:endParaRPr lang="en-US" b="1" dirty="0">
              <a:solidFill>
                <a:schemeClr val="tx1"/>
              </a:solidFill>
              <a:latin typeface="Comic Sans MS" panose="030F0702030302020204" pitchFamily="66" charset="0"/>
            </a:endParaRPr>
          </a:p>
          <a:p>
            <a:pPr algn="ctr"/>
            <a:r>
              <a:rPr lang="en-US" sz="1800" b="1" dirty="0">
                <a:solidFill>
                  <a:schemeClr val="tx1"/>
                </a:solidFill>
                <a:effectLst/>
                <a:latin typeface="Comic Sans MS" panose="030F0702030302020204" pitchFamily="66" charset="0"/>
                <a:ea typeface="Calibri" panose="020F0502020204030204" pitchFamily="34" charset="0"/>
              </a:rPr>
              <a:t>Be proactive rather than punitive.</a:t>
            </a:r>
          </a:p>
          <a:p>
            <a:pPr algn="ctr"/>
            <a:endParaRPr lang="en-US" sz="1800" b="1" dirty="0">
              <a:solidFill>
                <a:schemeClr val="tx1"/>
              </a:solidFill>
              <a:effectLst/>
              <a:latin typeface="Comic Sans MS" panose="030F0702030302020204" pitchFamily="66" charset="0"/>
              <a:ea typeface="Calibri" panose="020F0502020204030204" pitchFamily="34" charset="0"/>
            </a:endParaRPr>
          </a:p>
        </p:txBody>
      </p:sp>
      <p:sp>
        <p:nvSpPr>
          <p:cNvPr id="6" name="Arrow: Curved Left 5">
            <a:extLst>
              <a:ext uri="{FF2B5EF4-FFF2-40B4-BE49-F238E27FC236}">
                <a16:creationId xmlns:a16="http://schemas.microsoft.com/office/drawing/2014/main" id="{0633DC8C-926D-CC73-1C0A-BE9F4A2F9421}"/>
              </a:ext>
            </a:extLst>
          </p:cNvPr>
          <p:cNvSpPr/>
          <p:nvPr/>
        </p:nvSpPr>
        <p:spPr>
          <a:xfrm>
            <a:off x="6718433" y="2088555"/>
            <a:ext cx="1713297" cy="2680889"/>
          </a:xfrm>
          <a:prstGeom prst="curvedLeftArrow">
            <a:avLst/>
          </a:prstGeom>
          <a:solidFill>
            <a:srgbClr val="F3D1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788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8152721"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3: Practicing What We Preach: Integrating SEL in the College Classroom</a:t>
            </a:r>
          </a:p>
        </p:txBody>
      </p:sp>
      <p:sp>
        <p:nvSpPr>
          <p:cNvPr id="2" name="TextBox 1">
            <a:extLst>
              <a:ext uri="{FF2B5EF4-FFF2-40B4-BE49-F238E27FC236}">
                <a16:creationId xmlns:a16="http://schemas.microsoft.com/office/drawing/2014/main" id="{2801E8A9-9B18-E3EC-439B-2D2ADA9635A5}"/>
              </a:ext>
            </a:extLst>
          </p:cNvPr>
          <p:cNvSpPr txBox="1"/>
          <p:nvPr/>
        </p:nvSpPr>
        <p:spPr>
          <a:xfrm>
            <a:off x="538436" y="981940"/>
            <a:ext cx="8008218" cy="2862322"/>
          </a:xfrm>
          <a:prstGeom prst="rect">
            <a:avLst/>
          </a:prstGeom>
          <a:noFill/>
        </p:spPr>
        <p:txBody>
          <a:bodyPr wrap="square" rtlCol="0">
            <a:spAutoFit/>
          </a:bodyPr>
          <a:lstStyle/>
          <a:p>
            <a:r>
              <a:rPr lang="en-US" sz="1800" b="1" dirty="0">
                <a:solidFill>
                  <a:srgbClr val="0070C0"/>
                </a:solidFill>
                <a:effectLst/>
                <a:latin typeface="Comic Sans MS" panose="030F0702030302020204" pitchFamily="66" charset="0"/>
                <a:ea typeface="Calibri" panose="020F0502020204030204" pitchFamily="34" charset="0"/>
              </a:rPr>
              <a:t>Belief Statement:  </a:t>
            </a:r>
            <a:r>
              <a:rPr lang="en-US" dirty="0">
                <a:latin typeface="Comic Sans MS" panose="030F0702030302020204" pitchFamily="66" charset="0"/>
                <a:ea typeface="Calibri" panose="020F0502020204030204" pitchFamily="34" charset="0"/>
              </a:rPr>
              <a:t>S</a:t>
            </a:r>
            <a:r>
              <a:rPr lang="en-US" sz="1800" dirty="0">
                <a:effectLst/>
                <a:latin typeface="Comic Sans MS" panose="030F0702030302020204" pitchFamily="66" charset="0"/>
                <a:ea typeface="Calibri" panose="020F0502020204030204" pitchFamily="34" charset="0"/>
              </a:rPr>
              <a:t>emester grades should reflect her students’ achievement of the learning objectives that are the foundation of the course, </a:t>
            </a:r>
            <a:r>
              <a:rPr lang="en-US" sz="1800" i="1" dirty="0">
                <a:effectLst/>
                <a:latin typeface="Comic Sans MS" panose="030F0702030302020204" pitchFamily="66" charset="0"/>
                <a:ea typeface="Calibri" panose="020F0502020204030204" pitchFamily="34" charset="0"/>
              </a:rPr>
              <a:t>not </a:t>
            </a:r>
            <a:r>
              <a:rPr lang="en-US" sz="1800" dirty="0">
                <a:effectLst/>
                <a:latin typeface="Comic Sans MS" panose="030F0702030302020204" pitchFamily="66" charset="0"/>
                <a:ea typeface="Calibri" panose="020F0502020204030204" pitchFamily="34" charset="0"/>
              </a:rPr>
              <a:t>students’ ability to manage their schedules.  </a:t>
            </a:r>
          </a:p>
          <a:p>
            <a:endParaRPr lang="en-US"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r>
              <a:rPr lang="en-US" sz="1800" dirty="0">
                <a:effectLst/>
                <a:latin typeface="Comic Sans MS" panose="030F0702030302020204" pitchFamily="66" charset="0"/>
                <a:ea typeface="Calibri" panose="020F0502020204030204" pitchFamily="34" charset="0"/>
              </a:rPr>
              <a:t>Explains to students (and include in syllabus)  that attendance is taken to track student patterns and provide data to enhance ability to support student success.  </a:t>
            </a:r>
          </a:p>
          <a:p>
            <a:endParaRPr lang="en-US" sz="1800" dirty="0">
              <a:effectLst/>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endParaRPr lang="en-US"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endParaRPr lang="en-US" sz="1800" dirty="0">
              <a:effectLst/>
              <a:latin typeface="Comic Sans MS" panose="030F0702030302020204" pitchFamily="66" charset="0"/>
              <a:ea typeface="Calibri" panose="020F0502020204030204" pitchFamily="34" charset="0"/>
            </a:endParaRPr>
          </a:p>
        </p:txBody>
      </p:sp>
      <p:sp>
        <p:nvSpPr>
          <p:cNvPr id="3" name="TextBox 2">
            <a:extLst>
              <a:ext uri="{FF2B5EF4-FFF2-40B4-BE49-F238E27FC236}">
                <a16:creationId xmlns:a16="http://schemas.microsoft.com/office/drawing/2014/main" id="{754EFB7B-19FE-B8D4-0874-00BBFADE7910}"/>
              </a:ext>
            </a:extLst>
          </p:cNvPr>
          <p:cNvSpPr txBox="1"/>
          <p:nvPr/>
        </p:nvSpPr>
        <p:spPr>
          <a:xfrm>
            <a:off x="590258" y="3227234"/>
            <a:ext cx="4417996"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omic Sans MS" panose="030F0702030302020204" pitchFamily="66" charset="0"/>
                <a:ea typeface="Calibri" panose="020F0502020204030204" pitchFamily="34" charset="0"/>
              </a:rPr>
              <a:t>For example, if a student does poorly on an assignment or an exam, use attendance data to help explain low performance. </a:t>
            </a:r>
          </a:p>
          <a:p>
            <a:endParaRPr lang="en-US"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r>
              <a:rPr lang="en-US" sz="1800" dirty="0">
                <a:effectLst/>
                <a:latin typeface="Comic Sans MS" panose="030F0702030302020204" pitchFamily="66" charset="0"/>
                <a:ea typeface="Calibri" panose="020F0502020204030204" pitchFamily="34" charset="0"/>
              </a:rPr>
              <a:t>Reach out to students to ensure that the student and/or the student’s family are not experiencing some kind of ‘real life’ emergency.  </a:t>
            </a:r>
          </a:p>
          <a:p>
            <a:endParaRPr lang="en-US" dirty="0"/>
          </a:p>
        </p:txBody>
      </p:sp>
      <p:pic>
        <p:nvPicPr>
          <p:cNvPr id="4" name="Picture 3" descr="A calendar and clock on a green background&#10;&#10;Description automatically generated">
            <a:extLst>
              <a:ext uri="{FF2B5EF4-FFF2-40B4-BE49-F238E27FC236}">
                <a16:creationId xmlns:a16="http://schemas.microsoft.com/office/drawing/2014/main" id="{B8BCF58A-C13E-CF30-976F-9768B1ED5022}"/>
              </a:ext>
            </a:extLst>
          </p:cNvPr>
          <p:cNvPicPr>
            <a:picLocks noChangeAspect="1"/>
          </p:cNvPicPr>
          <p:nvPr/>
        </p:nvPicPr>
        <p:blipFill>
          <a:blip r:embed="rId3"/>
          <a:stretch>
            <a:fillRect/>
          </a:stretch>
        </p:blipFill>
        <p:spPr>
          <a:xfrm>
            <a:off x="5532120" y="3238858"/>
            <a:ext cx="2821606" cy="2821606"/>
          </a:xfrm>
          <a:prstGeom prst="rect">
            <a:avLst/>
          </a:prstGeom>
        </p:spPr>
      </p:pic>
    </p:spTree>
    <p:extLst>
      <p:ext uri="{BB962C8B-B14F-4D97-AF65-F5344CB8AC3E}">
        <p14:creationId xmlns:p14="http://schemas.microsoft.com/office/powerpoint/2010/main" val="413007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8152721"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3: Practicing What We Preach: Integrating SEL in the College Classroom</a:t>
            </a:r>
          </a:p>
        </p:txBody>
      </p:sp>
      <p:sp>
        <p:nvSpPr>
          <p:cNvPr id="2" name="TextBox 1">
            <a:extLst>
              <a:ext uri="{FF2B5EF4-FFF2-40B4-BE49-F238E27FC236}">
                <a16:creationId xmlns:a16="http://schemas.microsoft.com/office/drawing/2014/main" id="{2F65CC3D-6347-E3D6-528D-C971B6451BDE}"/>
              </a:ext>
            </a:extLst>
          </p:cNvPr>
          <p:cNvSpPr txBox="1"/>
          <p:nvPr/>
        </p:nvSpPr>
        <p:spPr>
          <a:xfrm>
            <a:off x="477603" y="1260909"/>
            <a:ext cx="8008218" cy="1661993"/>
          </a:xfrm>
          <a:prstGeom prst="rect">
            <a:avLst/>
          </a:prstGeom>
          <a:noFill/>
        </p:spPr>
        <p:txBody>
          <a:bodyPr wrap="square" rtlCol="0">
            <a:spAutoFit/>
          </a:bodyPr>
          <a:lstStyle/>
          <a:p>
            <a:r>
              <a:rPr lang="en-US" sz="1800" b="1" dirty="0">
                <a:solidFill>
                  <a:srgbClr val="0070C0"/>
                </a:solidFill>
                <a:effectLst/>
                <a:latin typeface="Comic Sans MS" panose="030F0702030302020204" pitchFamily="66" charset="0"/>
                <a:ea typeface="Calibri" panose="020F0502020204030204" pitchFamily="34" charset="0"/>
              </a:rPr>
              <a:t>Belief Statement:  </a:t>
            </a:r>
            <a:r>
              <a:rPr lang="en-US" sz="1600" dirty="0">
                <a:effectLst/>
                <a:latin typeface="Comic Sans MS" panose="030F0702030302020204" pitchFamily="66" charset="0"/>
                <a:ea typeface="Calibri" panose="020F0502020204030204" pitchFamily="34" charset="0"/>
              </a:rPr>
              <a:t>Emergencies happen which might impact student’s ability to submit an assignment by the specific date list on the syllabus.  Grades on assignments should reflect mastery of student learning objectives </a:t>
            </a:r>
            <a:r>
              <a:rPr lang="en-US" sz="1600" i="1" dirty="0">
                <a:effectLst/>
                <a:latin typeface="Comic Sans MS" panose="030F0702030302020204" pitchFamily="66" charset="0"/>
                <a:ea typeface="Calibri" panose="020F0502020204030204" pitchFamily="34" charset="0"/>
              </a:rPr>
              <a:t>not </a:t>
            </a:r>
            <a:r>
              <a:rPr lang="en-US" sz="1600" dirty="0">
                <a:effectLst/>
                <a:latin typeface="Comic Sans MS" panose="030F0702030302020204" pitchFamily="66" charset="0"/>
                <a:ea typeface="Calibri" panose="020F0502020204030204" pitchFamily="34" charset="0"/>
              </a:rPr>
              <a:t>students’ ability to manage their schedules. </a:t>
            </a:r>
          </a:p>
          <a:p>
            <a:endParaRPr lang="en-US"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endParaRPr lang="en-US" sz="1800" dirty="0">
              <a:effectLst/>
              <a:latin typeface="Comic Sans MS" panose="030F0702030302020204" pitchFamily="66" charset="0"/>
              <a:ea typeface="Calibri" panose="020F0502020204030204" pitchFamily="34" charset="0"/>
            </a:endParaRPr>
          </a:p>
        </p:txBody>
      </p:sp>
      <p:sp>
        <p:nvSpPr>
          <p:cNvPr id="3" name="TextBox 2">
            <a:extLst>
              <a:ext uri="{FF2B5EF4-FFF2-40B4-BE49-F238E27FC236}">
                <a16:creationId xmlns:a16="http://schemas.microsoft.com/office/drawing/2014/main" id="{14534F47-BC34-8988-FF37-CA83C8C95D0B}"/>
              </a:ext>
            </a:extLst>
          </p:cNvPr>
          <p:cNvSpPr txBox="1"/>
          <p:nvPr/>
        </p:nvSpPr>
        <p:spPr>
          <a:xfrm>
            <a:off x="3526912" y="2507403"/>
            <a:ext cx="526356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Comic Sans MS" panose="030F0702030302020204" pitchFamily="66" charset="0"/>
                <a:ea typeface="Calibri" panose="020F0502020204030204" pitchFamily="34" charset="0"/>
              </a:rPr>
              <a:t>Recognize that students are fr</a:t>
            </a:r>
            <a:r>
              <a:rPr lang="en-US" sz="1600" dirty="0">
                <a:latin typeface="Comic Sans MS" panose="030F0702030302020204" pitchFamily="66" charset="0"/>
                <a:ea typeface="Calibri" panose="020F0502020204030204" pitchFamily="34" charset="0"/>
              </a:rPr>
              <a:t>equently balancing due dates for 3 or more other classes, work, and family obligations.</a:t>
            </a:r>
          </a:p>
        </p:txBody>
      </p:sp>
      <p:pic>
        <p:nvPicPr>
          <p:cNvPr id="4" name="Picture 3" descr="A red stamp with text&#10;&#10;Description automatically generated">
            <a:extLst>
              <a:ext uri="{FF2B5EF4-FFF2-40B4-BE49-F238E27FC236}">
                <a16:creationId xmlns:a16="http://schemas.microsoft.com/office/drawing/2014/main" id="{B3F70B7D-69C7-A5C8-ED92-E754AF131E0D}"/>
              </a:ext>
            </a:extLst>
          </p:cNvPr>
          <p:cNvPicPr>
            <a:picLocks noChangeAspect="1"/>
          </p:cNvPicPr>
          <p:nvPr/>
        </p:nvPicPr>
        <p:blipFill rotWithShape="1">
          <a:blip r:embed="rId3"/>
          <a:srcRect b="22523"/>
          <a:stretch/>
        </p:blipFill>
        <p:spPr>
          <a:xfrm>
            <a:off x="755284" y="2253363"/>
            <a:ext cx="2466975" cy="1339077"/>
          </a:xfrm>
          <a:prstGeom prst="rect">
            <a:avLst/>
          </a:prstGeom>
        </p:spPr>
      </p:pic>
      <p:sp>
        <p:nvSpPr>
          <p:cNvPr id="5" name="TextBox 4">
            <a:extLst>
              <a:ext uri="{FF2B5EF4-FFF2-40B4-BE49-F238E27FC236}">
                <a16:creationId xmlns:a16="http://schemas.microsoft.com/office/drawing/2014/main" id="{D727038A-656A-A3DC-ABC5-9D3C1E917D3D}"/>
              </a:ext>
            </a:extLst>
          </p:cNvPr>
          <p:cNvSpPr txBox="1"/>
          <p:nvPr/>
        </p:nvSpPr>
        <p:spPr>
          <a:xfrm>
            <a:off x="476451" y="3786869"/>
            <a:ext cx="8191098" cy="230832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omic Sans MS" panose="030F0702030302020204" pitchFamily="66" charset="0"/>
                <a:ea typeface="Calibri" panose="020F0502020204030204" pitchFamily="34" charset="0"/>
              </a:rPr>
              <a:t>Admit that you are not likely to be able to grade all assignments the day they are due and that late assignments merely go to the “bottom of the pile”. </a:t>
            </a:r>
          </a:p>
          <a:p>
            <a:endParaRPr lang="en-US" sz="1600"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r>
              <a:rPr lang="en-US" sz="1600" dirty="0">
                <a:effectLst/>
                <a:latin typeface="Comic Sans MS" panose="030F0702030302020204" pitchFamily="66" charset="0"/>
                <a:ea typeface="Calibri" panose="020F0502020204030204" pitchFamily="34" charset="0"/>
              </a:rPr>
              <a:t>Reach out to students to ensure that the student and/or the student’s family are not experiencing some kind of ‘real life’ emergency.  </a:t>
            </a: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Clearly articulate policies on the syllabus.  For example:  Assignments that are submitted more than a week late will be graded and returned at your convenience and may be returned with minimal or no feedback.  </a:t>
            </a:r>
          </a:p>
        </p:txBody>
      </p:sp>
    </p:spTree>
    <p:extLst>
      <p:ext uri="{BB962C8B-B14F-4D97-AF65-F5344CB8AC3E}">
        <p14:creationId xmlns:p14="http://schemas.microsoft.com/office/powerpoint/2010/main" val="240580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8152721"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3: Practicing What We Preach: Integrating SEL in the College Classroom</a:t>
            </a:r>
          </a:p>
        </p:txBody>
      </p:sp>
      <p:sp>
        <p:nvSpPr>
          <p:cNvPr id="2" name="TextBox 1">
            <a:extLst>
              <a:ext uri="{FF2B5EF4-FFF2-40B4-BE49-F238E27FC236}">
                <a16:creationId xmlns:a16="http://schemas.microsoft.com/office/drawing/2014/main" id="{EEE1C75F-2A58-61FB-9A71-2C4A333AA3B4}"/>
              </a:ext>
            </a:extLst>
          </p:cNvPr>
          <p:cNvSpPr txBox="1"/>
          <p:nvPr/>
        </p:nvSpPr>
        <p:spPr>
          <a:xfrm>
            <a:off x="577517" y="1260909"/>
            <a:ext cx="8008218" cy="646331"/>
          </a:xfrm>
          <a:prstGeom prst="rect">
            <a:avLst/>
          </a:prstGeom>
          <a:noFill/>
        </p:spPr>
        <p:txBody>
          <a:bodyPr wrap="square" rtlCol="0">
            <a:spAutoFit/>
          </a:bodyPr>
          <a:lstStyle/>
          <a:p>
            <a:r>
              <a:rPr lang="en-US" sz="1800" b="1" dirty="0">
                <a:solidFill>
                  <a:srgbClr val="0070C0"/>
                </a:solidFill>
                <a:effectLst/>
                <a:latin typeface="Comic Sans MS" panose="030F0702030302020204" pitchFamily="66" charset="0"/>
                <a:ea typeface="Calibri" panose="020F0502020204030204" pitchFamily="34" charset="0"/>
              </a:rPr>
              <a:t>Belief Statement:  </a:t>
            </a:r>
            <a:r>
              <a:rPr lang="en-US" b="1" dirty="0">
                <a:solidFill>
                  <a:srgbClr val="0070C0"/>
                </a:solidFill>
                <a:latin typeface="Comic Sans MS" panose="030F0702030302020204" pitchFamily="66" charset="0"/>
                <a:ea typeface="Calibri" panose="020F0502020204030204" pitchFamily="34" charset="0"/>
              </a:rPr>
              <a:t>Cell phone and laptops may have a legitimate purpose in class.</a:t>
            </a:r>
            <a:endParaRPr lang="en-US" sz="1800" dirty="0">
              <a:effectLst/>
              <a:latin typeface="Comic Sans MS" panose="030F0702030302020204" pitchFamily="66" charset="0"/>
              <a:ea typeface="Calibri" panose="020F0502020204030204" pitchFamily="34" charset="0"/>
            </a:endParaRPr>
          </a:p>
        </p:txBody>
      </p:sp>
      <p:sp>
        <p:nvSpPr>
          <p:cNvPr id="3" name="TextBox 2">
            <a:extLst>
              <a:ext uri="{FF2B5EF4-FFF2-40B4-BE49-F238E27FC236}">
                <a16:creationId xmlns:a16="http://schemas.microsoft.com/office/drawing/2014/main" id="{B342CBC2-7545-2D37-06EC-E3176F6DDE43}"/>
              </a:ext>
            </a:extLst>
          </p:cNvPr>
          <p:cNvSpPr txBox="1"/>
          <p:nvPr/>
        </p:nvSpPr>
        <p:spPr>
          <a:xfrm>
            <a:off x="516375" y="2199731"/>
            <a:ext cx="782869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effectLst/>
                <a:latin typeface="Comic Sans MS" panose="030F0702030302020204" pitchFamily="66" charset="0"/>
                <a:ea typeface="Calibri" panose="020F0502020204030204" pitchFamily="34" charset="0"/>
              </a:rPr>
              <a:t>Recognize that students may be parents and caregivers and may need to receive </a:t>
            </a:r>
            <a:r>
              <a:rPr lang="en-US" sz="1600" dirty="0">
                <a:latin typeface="Comic Sans MS" panose="030F0702030302020204" pitchFamily="66" charset="0"/>
                <a:ea typeface="Calibri" panose="020F0502020204030204" pitchFamily="34" charset="0"/>
              </a:rPr>
              <a:t>important and/or emergency text or phone call.  Clearly articulate policies on the syllabus.  For example, be unobtrusive in checking a text message and/or reply quickly.  Otherwise, step out of classroom so as not to distract other students.</a:t>
            </a:r>
          </a:p>
        </p:txBody>
      </p:sp>
      <p:sp>
        <p:nvSpPr>
          <p:cNvPr id="4" name="TextBox 3">
            <a:extLst>
              <a:ext uri="{FF2B5EF4-FFF2-40B4-BE49-F238E27FC236}">
                <a16:creationId xmlns:a16="http://schemas.microsoft.com/office/drawing/2014/main" id="{6B750F0B-C077-EA65-F09B-6A470A51303F}"/>
              </a:ext>
            </a:extLst>
          </p:cNvPr>
          <p:cNvSpPr txBox="1"/>
          <p:nvPr/>
        </p:nvSpPr>
        <p:spPr>
          <a:xfrm>
            <a:off x="394637" y="3429000"/>
            <a:ext cx="8191098" cy="1323439"/>
          </a:xfrm>
          <a:prstGeom prst="rect">
            <a:avLst/>
          </a:prstGeom>
          <a:noFill/>
        </p:spPr>
        <p:txBody>
          <a:bodyPr wrap="square">
            <a:spAutoFit/>
          </a:bodyPr>
          <a:lstStyle/>
          <a:p>
            <a:endParaRPr lang="en-US" sz="1600"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r>
              <a:rPr lang="en-US" sz="1600" dirty="0">
                <a:effectLst/>
                <a:latin typeface="Comic Sans MS" panose="030F0702030302020204" pitchFamily="66" charset="0"/>
                <a:ea typeface="Calibri" panose="020F0502020204030204" pitchFamily="34" charset="0"/>
              </a:rPr>
              <a:t>Explain to students </a:t>
            </a:r>
            <a:r>
              <a:rPr lang="en-US" sz="1600" dirty="0">
                <a:latin typeface="Comic Sans MS" panose="030F0702030302020204" pitchFamily="66" charset="0"/>
                <a:ea typeface="Calibri" panose="020F0502020204030204" pitchFamily="34" charset="0"/>
              </a:rPr>
              <a:t>at the start of the class session if the class session will or will not </a:t>
            </a:r>
            <a:r>
              <a:rPr lang="en-US" sz="1600" dirty="0">
                <a:effectLst/>
                <a:latin typeface="Comic Sans MS" panose="030F0702030302020204" pitchFamily="66" charset="0"/>
                <a:ea typeface="Calibri" panose="020F0502020204030204" pitchFamily="34" charset="0"/>
              </a:rPr>
              <a:t>require the use of their laptops and ask them to close their screens when relevant. </a:t>
            </a: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row of laptops on desks&#10;&#10;Description automatically generated">
            <a:extLst>
              <a:ext uri="{FF2B5EF4-FFF2-40B4-BE49-F238E27FC236}">
                <a16:creationId xmlns:a16="http://schemas.microsoft.com/office/drawing/2014/main" id="{B4BACA9D-F68B-5318-2AD7-AE5066293C6C}"/>
              </a:ext>
            </a:extLst>
          </p:cNvPr>
          <p:cNvPicPr>
            <a:picLocks noChangeAspect="1"/>
          </p:cNvPicPr>
          <p:nvPr/>
        </p:nvPicPr>
        <p:blipFill>
          <a:blip r:embed="rId3"/>
          <a:stretch>
            <a:fillRect/>
          </a:stretch>
        </p:blipFill>
        <p:spPr>
          <a:xfrm>
            <a:off x="2247173" y="4474616"/>
            <a:ext cx="4649654" cy="1743075"/>
          </a:xfrm>
          <a:prstGeom prst="rect">
            <a:avLst/>
          </a:prstGeom>
        </p:spPr>
      </p:pic>
    </p:spTree>
    <p:extLst>
      <p:ext uri="{BB962C8B-B14F-4D97-AF65-F5344CB8AC3E}">
        <p14:creationId xmlns:p14="http://schemas.microsoft.com/office/powerpoint/2010/main" val="343217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2417B6-1FA4-41FB-732F-0344F4A2F2E4}"/>
              </a:ext>
            </a:extLst>
          </p:cNvPr>
          <p:cNvSpPr txBox="1"/>
          <p:nvPr/>
        </p:nvSpPr>
        <p:spPr>
          <a:xfrm>
            <a:off x="821409" y="960896"/>
            <a:ext cx="7888637" cy="2308324"/>
          </a:xfrm>
          <a:prstGeom prst="rect">
            <a:avLst/>
          </a:prstGeom>
          <a:noFill/>
        </p:spPr>
        <p:txBody>
          <a:bodyPr wrap="square">
            <a:spAutoFit/>
          </a:bodyPr>
          <a:lstStyle/>
          <a:p>
            <a:pPr algn="ctr"/>
            <a:r>
              <a:rPr lang="en-US" sz="1800" b="1" dirty="0">
                <a:solidFill>
                  <a:srgbClr val="2980B9"/>
                </a:solidFill>
                <a:effectLst/>
              </a:rPr>
              <a:t>OCTEO 2023  Conference</a:t>
            </a:r>
            <a:br>
              <a:rPr lang="en-US" sz="1800" b="1" dirty="0">
                <a:solidFill>
                  <a:srgbClr val="2980B9"/>
                </a:solidFill>
                <a:effectLst/>
              </a:rPr>
            </a:br>
            <a:r>
              <a:rPr lang="en-US" sz="1800" b="1" dirty="0">
                <a:solidFill>
                  <a:srgbClr val="2980B9"/>
                </a:solidFill>
                <a:effectLst/>
              </a:rPr>
              <a:t>Survey Instructional Practices that Promote Students' Academic and Social-Emotional Success</a:t>
            </a:r>
            <a:br>
              <a:rPr lang="en-US" sz="1800" dirty="0">
                <a:effectLst/>
              </a:rPr>
            </a:br>
            <a:br>
              <a:rPr lang="en-US" sz="1800" dirty="0">
                <a:effectLst/>
              </a:rPr>
            </a:br>
            <a:r>
              <a:rPr lang="en-US" sz="1800" dirty="0">
                <a:effectLst/>
              </a:rPr>
              <a:t>The intent of this survey is to learn about the academic and social-emotional instructional practices you use in your classes to support your students' success. We will create a guidebook from the responses we receive and share this with conference attendees.</a:t>
            </a:r>
            <a:endParaRPr lang="en-US" sz="1800" b="1" dirty="0">
              <a:solidFill>
                <a:srgbClr val="041E42"/>
              </a:solidFill>
              <a:latin typeface="Comic Sans MS" panose="030F0702030302020204" pitchFamily="66" charset="0"/>
            </a:endParaRPr>
          </a:p>
        </p:txBody>
      </p:sp>
      <p:pic>
        <p:nvPicPr>
          <p:cNvPr id="11" name="Picture 10">
            <a:extLst>
              <a:ext uri="{FF2B5EF4-FFF2-40B4-BE49-F238E27FC236}">
                <a16:creationId xmlns:a16="http://schemas.microsoft.com/office/drawing/2014/main" id="{A71EB99A-1637-0D44-C13C-86C7531F0BE0}"/>
              </a:ext>
            </a:extLst>
          </p:cNvPr>
          <p:cNvPicPr>
            <a:picLocks noChangeAspect="1"/>
          </p:cNvPicPr>
          <p:nvPr/>
        </p:nvPicPr>
        <p:blipFill rotWithShape="1">
          <a:blip r:embed="rId2"/>
          <a:srcRect l="41526" t="33042" r="41017" b="36510"/>
          <a:stretch/>
        </p:blipFill>
        <p:spPr>
          <a:xfrm>
            <a:off x="3173278" y="3284789"/>
            <a:ext cx="2797443" cy="2743127"/>
          </a:xfrm>
          <a:prstGeom prst="rect">
            <a:avLst/>
          </a:prstGeom>
        </p:spPr>
      </p:pic>
    </p:spTree>
    <p:extLst>
      <p:ext uri="{BB962C8B-B14F-4D97-AF65-F5344CB8AC3E}">
        <p14:creationId xmlns:p14="http://schemas.microsoft.com/office/powerpoint/2010/main" val="226744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5DA65E-810C-4D49-9674-1EDA966CDA20}"/>
              </a:ext>
            </a:extLst>
          </p:cNvPr>
          <p:cNvSpPr txBox="1"/>
          <p:nvPr/>
        </p:nvSpPr>
        <p:spPr>
          <a:xfrm>
            <a:off x="380818" y="375213"/>
            <a:ext cx="4108817" cy="338554"/>
          </a:xfrm>
          <a:prstGeom prst="rect">
            <a:avLst/>
          </a:prstGeom>
          <a:noFill/>
        </p:spPr>
        <p:txBody>
          <a:bodyPr wrap="none" rtlCol="0">
            <a:spAutoFit/>
          </a:bodyPr>
          <a:lstStyle/>
          <a:p>
            <a:r>
              <a:rPr lang="en-US" sz="1600" b="1" dirty="0">
                <a:solidFill>
                  <a:srgbClr val="0070C0"/>
                </a:solidFill>
                <a:latin typeface="Comic Sans MS" panose="030F0702030302020204" pitchFamily="66" charset="0"/>
              </a:rPr>
              <a:t>Part 1: The Teaching-Learning Process</a:t>
            </a:r>
          </a:p>
        </p:txBody>
      </p:sp>
      <p:sp>
        <p:nvSpPr>
          <p:cNvPr id="16" name="TextBox 15">
            <a:extLst>
              <a:ext uri="{FF2B5EF4-FFF2-40B4-BE49-F238E27FC236}">
                <a16:creationId xmlns:a16="http://schemas.microsoft.com/office/drawing/2014/main" id="{EDF090AF-676D-483D-935A-85C2BF0A6B22}"/>
              </a:ext>
            </a:extLst>
          </p:cNvPr>
          <p:cNvSpPr txBox="1"/>
          <p:nvPr/>
        </p:nvSpPr>
        <p:spPr>
          <a:xfrm>
            <a:off x="4444145" y="1432482"/>
            <a:ext cx="4553147" cy="369332"/>
          </a:xfrm>
          <a:prstGeom prst="rect">
            <a:avLst/>
          </a:prstGeom>
          <a:noFill/>
          <a:ln w="28575">
            <a:noFill/>
          </a:ln>
        </p:spPr>
        <p:txBody>
          <a:bodyPr wrap="square" rtlCol="0">
            <a:spAutoFit/>
          </a:bodyPr>
          <a:lstStyle/>
          <a:p>
            <a:pPr algn="ctr"/>
            <a:r>
              <a:rPr lang="en-US" b="1" dirty="0"/>
              <a:t>Identify Learning Objectives</a:t>
            </a:r>
          </a:p>
        </p:txBody>
      </p:sp>
      <p:sp>
        <p:nvSpPr>
          <p:cNvPr id="18" name="TextBox 17">
            <a:extLst>
              <a:ext uri="{FF2B5EF4-FFF2-40B4-BE49-F238E27FC236}">
                <a16:creationId xmlns:a16="http://schemas.microsoft.com/office/drawing/2014/main" id="{015CD02C-7064-4458-A89E-09DF57E5C5A4}"/>
              </a:ext>
            </a:extLst>
          </p:cNvPr>
          <p:cNvSpPr txBox="1"/>
          <p:nvPr/>
        </p:nvSpPr>
        <p:spPr>
          <a:xfrm>
            <a:off x="4321009" y="2626831"/>
            <a:ext cx="4476130" cy="923330"/>
          </a:xfrm>
          <a:prstGeom prst="rect">
            <a:avLst/>
          </a:prstGeom>
          <a:noFill/>
          <a:ln w="28575">
            <a:noFill/>
          </a:ln>
        </p:spPr>
        <p:txBody>
          <a:bodyPr wrap="square" rtlCol="0">
            <a:spAutoFit/>
          </a:bodyPr>
          <a:lstStyle/>
          <a:p>
            <a:pPr algn="ctr"/>
            <a:r>
              <a:rPr lang="en-US" b="1" dirty="0"/>
              <a:t>Create learning activities and </a:t>
            </a:r>
          </a:p>
          <a:p>
            <a:pPr algn="ctr"/>
            <a:r>
              <a:rPr lang="en-US" b="1" dirty="0"/>
              <a:t>opportunities to review and practice </a:t>
            </a:r>
          </a:p>
          <a:p>
            <a:pPr algn="ctr"/>
            <a:r>
              <a:rPr lang="en-US" b="1" dirty="0"/>
              <a:t>(formative assessment)</a:t>
            </a:r>
          </a:p>
        </p:txBody>
      </p:sp>
      <p:sp>
        <p:nvSpPr>
          <p:cNvPr id="19" name="TextBox 18">
            <a:extLst>
              <a:ext uri="{FF2B5EF4-FFF2-40B4-BE49-F238E27FC236}">
                <a16:creationId xmlns:a16="http://schemas.microsoft.com/office/drawing/2014/main" id="{1B6594C2-CA98-468F-B917-F6BEA12A49DC}"/>
              </a:ext>
            </a:extLst>
          </p:cNvPr>
          <p:cNvSpPr txBox="1"/>
          <p:nvPr/>
        </p:nvSpPr>
        <p:spPr>
          <a:xfrm>
            <a:off x="4502476" y="4259182"/>
            <a:ext cx="4051167" cy="646331"/>
          </a:xfrm>
          <a:prstGeom prst="rect">
            <a:avLst/>
          </a:prstGeom>
          <a:noFill/>
          <a:ln w="12700">
            <a:noFill/>
          </a:ln>
        </p:spPr>
        <p:txBody>
          <a:bodyPr wrap="square" rtlCol="0">
            <a:spAutoFit/>
          </a:bodyPr>
          <a:lstStyle/>
          <a:p>
            <a:pPr algn="ctr"/>
            <a:r>
              <a:rPr lang="en-US" b="1" dirty="0"/>
              <a:t>Assess mastery of learning objectives </a:t>
            </a:r>
          </a:p>
          <a:p>
            <a:pPr algn="ctr"/>
            <a:r>
              <a:rPr lang="en-US" b="1" dirty="0"/>
              <a:t>(summative assessment)</a:t>
            </a:r>
          </a:p>
        </p:txBody>
      </p:sp>
      <p:sp>
        <p:nvSpPr>
          <p:cNvPr id="20" name="TextBox 19">
            <a:extLst>
              <a:ext uri="{FF2B5EF4-FFF2-40B4-BE49-F238E27FC236}">
                <a16:creationId xmlns:a16="http://schemas.microsoft.com/office/drawing/2014/main" id="{640A4EC4-2D46-48AE-B138-2143922A1875}"/>
              </a:ext>
            </a:extLst>
          </p:cNvPr>
          <p:cNvSpPr txBox="1"/>
          <p:nvPr/>
        </p:nvSpPr>
        <p:spPr>
          <a:xfrm>
            <a:off x="4485821" y="5614534"/>
            <a:ext cx="4350628" cy="646331"/>
          </a:xfrm>
          <a:prstGeom prst="rect">
            <a:avLst/>
          </a:prstGeom>
          <a:noFill/>
          <a:ln w="28575">
            <a:noFill/>
          </a:ln>
        </p:spPr>
        <p:txBody>
          <a:bodyPr wrap="square" rtlCol="0">
            <a:spAutoFit/>
          </a:bodyPr>
          <a:lstStyle/>
          <a:p>
            <a:pPr algn="ctr"/>
            <a:r>
              <a:rPr lang="en-US" b="1" dirty="0"/>
              <a:t>Evaluate fidelity of teaching and learning</a:t>
            </a:r>
          </a:p>
          <a:p>
            <a:pPr algn="ctr"/>
            <a:r>
              <a:rPr lang="en-US" b="1" dirty="0"/>
              <a:t>Reteach as needed</a:t>
            </a:r>
          </a:p>
        </p:txBody>
      </p:sp>
      <p:sp>
        <p:nvSpPr>
          <p:cNvPr id="26" name="TextBox 25">
            <a:extLst>
              <a:ext uri="{FF2B5EF4-FFF2-40B4-BE49-F238E27FC236}">
                <a16:creationId xmlns:a16="http://schemas.microsoft.com/office/drawing/2014/main" id="{43EFA979-7E60-499E-B70D-CEF0013D6A69}"/>
              </a:ext>
            </a:extLst>
          </p:cNvPr>
          <p:cNvSpPr txBox="1"/>
          <p:nvPr/>
        </p:nvSpPr>
        <p:spPr>
          <a:xfrm>
            <a:off x="1101610" y="1293982"/>
            <a:ext cx="2018015" cy="1015663"/>
          </a:xfrm>
          <a:prstGeom prst="rect">
            <a:avLst/>
          </a:prstGeom>
          <a:noFill/>
        </p:spPr>
        <p:txBody>
          <a:bodyPr wrap="square" rtlCol="0">
            <a:spAutoFit/>
          </a:bodyPr>
          <a:lstStyle/>
          <a:p>
            <a:pPr algn="ctr"/>
            <a:r>
              <a:rPr lang="en-US" sz="2000" b="1" dirty="0">
                <a:solidFill>
                  <a:srgbClr val="041E42"/>
                </a:solidFill>
                <a:latin typeface="Comic Sans MS" panose="030F0702030302020204" pitchFamily="66" charset="0"/>
              </a:rPr>
              <a:t>The Teaching-Learning Process</a:t>
            </a:r>
          </a:p>
        </p:txBody>
      </p:sp>
      <p:pic>
        <p:nvPicPr>
          <p:cNvPr id="6" name="Picture 5" descr="A picture containing text, clock&#10;&#10;Description automatically generated">
            <a:extLst>
              <a:ext uri="{FF2B5EF4-FFF2-40B4-BE49-F238E27FC236}">
                <a16:creationId xmlns:a16="http://schemas.microsoft.com/office/drawing/2014/main" id="{AEDB13BF-6D0F-44EE-B249-8D95E165BE5E}"/>
              </a:ext>
            </a:extLst>
          </p:cNvPr>
          <p:cNvPicPr>
            <a:picLocks noChangeAspect="1"/>
          </p:cNvPicPr>
          <p:nvPr/>
        </p:nvPicPr>
        <p:blipFill rotWithShape="1">
          <a:blip r:embed="rId3"/>
          <a:srcRect b="12327"/>
          <a:stretch/>
        </p:blipFill>
        <p:spPr>
          <a:xfrm>
            <a:off x="617771" y="2462738"/>
            <a:ext cx="3022780" cy="2147167"/>
          </a:xfrm>
          <a:prstGeom prst="rect">
            <a:avLst/>
          </a:prstGeom>
        </p:spPr>
      </p:pic>
      <p:sp>
        <p:nvSpPr>
          <p:cNvPr id="7" name="Arrow: Down 6">
            <a:extLst>
              <a:ext uri="{FF2B5EF4-FFF2-40B4-BE49-F238E27FC236}">
                <a16:creationId xmlns:a16="http://schemas.microsoft.com/office/drawing/2014/main" id="{470F8FAF-2C80-4082-A521-E119EE8CBF6F}"/>
              </a:ext>
            </a:extLst>
          </p:cNvPr>
          <p:cNvSpPr/>
          <p:nvPr/>
        </p:nvSpPr>
        <p:spPr>
          <a:xfrm>
            <a:off x="6512658" y="1996117"/>
            <a:ext cx="202679" cy="56560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28D55904-F124-4ADB-88F7-2D44CBEC8330}"/>
              </a:ext>
            </a:extLst>
          </p:cNvPr>
          <p:cNvSpPr/>
          <p:nvPr/>
        </p:nvSpPr>
        <p:spPr>
          <a:xfrm>
            <a:off x="6507947" y="3636089"/>
            <a:ext cx="202679" cy="565608"/>
          </a:xfrm>
          <a:prstGeom prst="downArrow">
            <a:avLst/>
          </a:prstGeom>
          <a:solidFill>
            <a:srgbClr val="004C9D"/>
          </a:solidFill>
          <a:ln>
            <a:solidFill>
              <a:srgbClr val="004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5D9D0CC3-FE48-461C-8FAF-BBE0AB52FED7}"/>
              </a:ext>
            </a:extLst>
          </p:cNvPr>
          <p:cNvSpPr/>
          <p:nvPr/>
        </p:nvSpPr>
        <p:spPr>
          <a:xfrm>
            <a:off x="6493210" y="4962998"/>
            <a:ext cx="202679" cy="565608"/>
          </a:xfrm>
          <a:prstGeom prst="downArrow">
            <a:avLst/>
          </a:prstGeom>
          <a:solidFill>
            <a:srgbClr val="004C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Bent 65">
            <a:extLst>
              <a:ext uri="{FF2B5EF4-FFF2-40B4-BE49-F238E27FC236}">
                <a16:creationId xmlns:a16="http://schemas.microsoft.com/office/drawing/2014/main" id="{8D3CA4B5-013B-4203-AB12-293F65F710E5}"/>
              </a:ext>
            </a:extLst>
          </p:cNvPr>
          <p:cNvSpPr/>
          <p:nvPr/>
        </p:nvSpPr>
        <p:spPr>
          <a:xfrm>
            <a:off x="4361025" y="1500971"/>
            <a:ext cx="553923" cy="4428489"/>
          </a:xfrm>
          <a:prstGeom prst="bentArrow">
            <a:avLst/>
          </a:prstGeom>
          <a:solidFill>
            <a:srgbClr val="004C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TextBox 68">
            <a:extLst>
              <a:ext uri="{FF2B5EF4-FFF2-40B4-BE49-F238E27FC236}">
                <a16:creationId xmlns:a16="http://schemas.microsoft.com/office/drawing/2014/main" id="{4187ABCF-EA79-4BF3-B859-904F34699218}"/>
              </a:ext>
            </a:extLst>
          </p:cNvPr>
          <p:cNvSpPr txBox="1"/>
          <p:nvPr/>
        </p:nvSpPr>
        <p:spPr>
          <a:xfrm>
            <a:off x="617772" y="5102353"/>
            <a:ext cx="3022780" cy="923330"/>
          </a:xfrm>
          <a:prstGeom prst="rect">
            <a:avLst/>
          </a:prstGeom>
          <a:solidFill>
            <a:schemeClr val="bg1"/>
          </a:solidFill>
        </p:spPr>
        <p:txBody>
          <a:bodyPr wrap="square" rtlCol="0">
            <a:spAutoFit/>
          </a:bodyPr>
          <a:lstStyle/>
          <a:p>
            <a:pPr algn="ctr"/>
            <a:r>
              <a:rPr lang="en-US" b="1" dirty="0">
                <a:solidFill>
                  <a:srgbClr val="0070C0"/>
                </a:solidFill>
              </a:rPr>
              <a:t>Emphasis on mastery of pedagogical content knowledge</a:t>
            </a:r>
          </a:p>
        </p:txBody>
      </p:sp>
    </p:spTree>
    <p:extLst>
      <p:ext uri="{BB962C8B-B14F-4D97-AF65-F5344CB8AC3E}">
        <p14:creationId xmlns:p14="http://schemas.microsoft.com/office/powerpoint/2010/main" val="223666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5DA65E-810C-4D49-9674-1EDA966CDA20}"/>
              </a:ext>
            </a:extLst>
          </p:cNvPr>
          <p:cNvSpPr txBox="1"/>
          <p:nvPr/>
        </p:nvSpPr>
        <p:spPr>
          <a:xfrm>
            <a:off x="405352" y="395925"/>
            <a:ext cx="5316717"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1: Teaching as a Helping Profession</a:t>
            </a:r>
          </a:p>
        </p:txBody>
      </p:sp>
      <p:sp>
        <p:nvSpPr>
          <p:cNvPr id="14" name="TextBox 13">
            <a:extLst>
              <a:ext uri="{FF2B5EF4-FFF2-40B4-BE49-F238E27FC236}">
                <a16:creationId xmlns:a16="http://schemas.microsoft.com/office/drawing/2014/main" id="{7FD716BC-08CF-40A7-B74A-D6B597202F36}"/>
              </a:ext>
            </a:extLst>
          </p:cNvPr>
          <p:cNvSpPr txBox="1"/>
          <p:nvPr/>
        </p:nvSpPr>
        <p:spPr>
          <a:xfrm>
            <a:off x="1385740" y="1734531"/>
            <a:ext cx="2234152" cy="1527141"/>
          </a:xfrm>
          <a:prstGeom prst="rect">
            <a:avLst/>
          </a:prstGeom>
          <a:noFill/>
        </p:spPr>
        <p:txBody>
          <a:bodyPr wrap="square" rtlCol="0">
            <a:spAutoFit/>
          </a:bodyPr>
          <a:lstStyle/>
          <a:p>
            <a:endParaRPr lang="en-US" sz="2000" b="1" dirty="0">
              <a:latin typeface="Comic Sans MS" panose="030F0702030302020204" pitchFamily="66" charset="0"/>
            </a:endParaRPr>
          </a:p>
        </p:txBody>
      </p:sp>
      <p:sp>
        <p:nvSpPr>
          <p:cNvPr id="15" name="TextBox 14">
            <a:extLst>
              <a:ext uri="{FF2B5EF4-FFF2-40B4-BE49-F238E27FC236}">
                <a16:creationId xmlns:a16="http://schemas.microsoft.com/office/drawing/2014/main" id="{10BEC8DB-438B-47C3-93A3-5AE67D342523}"/>
              </a:ext>
            </a:extLst>
          </p:cNvPr>
          <p:cNvSpPr txBox="1"/>
          <p:nvPr/>
        </p:nvSpPr>
        <p:spPr>
          <a:xfrm>
            <a:off x="1272618" y="1734531"/>
            <a:ext cx="2234152" cy="1527141"/>
          </a:xfrm>
          <a:prstGeom prst="rect">
            <a:avLst/>
          </a:prstGeom>
          <a:noFill/>
        </p:spPr>
        <p:txBody>
          <a:bodyPr wrap="square" rtlCol="0">
            <a:spAutoFit/>
          </a:bodyPr>
          <a:lstStyle/>
          <a:p>
            <a:endParaRPr lang="en-US" sz="2000" b="1" dirty="0">
              <a:latin typeface="Comic Sans MS" panose="030F0702030302020204" pitchFamily="66" charset="0"/>
            </a:endParaRPr>
          </a:p>
        </p:txBody>
      </p:sp>
      <p:pic>
        <p:nvPicPr>
          <p:cNvPr id="6" name="Picture 5" descr="A picture containing text, clock&#10;&#10;Description automatically generated">
            <a:extLst>
              <a:ext uri="{FF2B5EF4-FFF2-40B4-BE49-F238E27FC236}">
                <a16:creationId xmlns:a16="http://schemas.microsoft.com/office/drawing/2014/main" id="{64CCDBB0-8F96-499E-9D3E-5511E0FEBFA6}"/>
              </a:ext>
            </a:extLst>
          </p:cNvPr>
          <p:cNvPicPr>
            <a:picLocks noChangeAspect="1"/>
          </p:cNvPicPr>
          <p:nvPr/>
        </p:nvPicPr>
        <p:blipFill rotWithShape="1">
          <a:blip r:embed="rId3"/>
          <a:srcRect b="13247"/>
          <a:stretch/>
        </p:blipFill>
        <p:spPr>
          <a:xfrm>
            <a:off x="1989056" y="1003938"/>
            <a:ext cx="5250729" cy="3690610"/>
          </a:xfrm>
          <a:prstGeom prst="rect">
            <a:avLst/>
          </a:prstGeom>
        </p:spPr>
      </p:pic>
      <p:sp>
        <p:nvSpPr>
          <p:cNvPr id="7" name="TextBox 6">
            <a:extLst>
              <a:ext uri="{FF2B5EF4-FFF2-40B4-BE49-F238E27FC236}">
                <a16:creationId xmlns:a16="http://schemas.microsoft.com/office/drawing/2014/main" id="{8F97C1F7-1EB2-4724-9219-CF59556E6A81}"/>
              </a:ext>
            </a:extLst>
          </p:cNvPr>
          <p:cNvSpPr txBox="1"/>
          <p:nvPr/>
        </p:nvSpPr>
        <p:spPr>
          <a:xfrm>
            <a:off x="3577472" y="3718877"/>
            <a:ext cx="1989056" cy="830997"/>
          </a:xfrm>
          <a:prstGeom prst="rect">
            <a:avLst/>
          </a:prstGeom>
          <a:solidFill>
            <a:schemeClr val="bg1"/>
          </a:solidFill>
        </p:spPr>
        <p:txBody>
          <a:bodyPr wrap="square" rtlCol="0">
            <a:spAutoFit/>
          </a:bodyPr>
          <a:lstStyle/>
          <a:p>
            <a:pPr algn="ctr"/>
            <a:r>
              <a:rPr lang="en-US" sz="1600" b="1" dirty="0">
                <a:solidFill>
                  <a:srgbClr val="0070C0"/>
                </a:solidFill>
              </a:rPr>
              <a:t>Subject Matter Mastery </a:t>
            </a:r>
          </a:p>
          <a:p>
            <a:pPr algn="ctr"/>
            <a:r>
              <a:rPr lang="en-US" sz="1600" b="1" dirty="0">
                <a:solidFill>
                  <a:srgbClr val="0070C0"/>
                </a:solidFill>
              </a:rPr>
              <a:t>Skill development</a:t>
            </a:r>
          </a:p>
        </p:txBody>
      </p:sp>
      <p:pic>
        <p:nvPicPr>
          <p:cNvPr id="11" name="Picture 10" descr="A picture containing brick, building material, tiled, tile&#10;&#10;Description automatically generated">
            <a:extLst>
              <a:ext uri="{FF2B5EF4-FFF2-40B4-BE49-F238E27FC236}">
                <a16:creationId xmlns:a16="http://schemas.microsoft.com/office/drawing/2014/main" id="{83E6E2A1-55BE-4B14-9186-A6D4C4F9DF61}"/>
              </a:ext>
            </a:extLst>
          </p:cNvPr>
          <p:cNvPicPr>
            <a:picLocks noChangeAspect="1"/>
          </p:cNvPicPr>
          <p:nvPr/>
        </p:nvPicPr>
        <p:blipFill>
          <a:blip r:embed="rId4"/>
          <a:stretch>
            <a:fillRect/>
          </a:stretch>
        </p:blipFill>
        <p:spPr>
          <a:xfrm>
            <a:off x="838983" y="4999375"/>
            <a:ext cx="7513163" cy="1032264"/>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4655AE6B-2C71-4426-8B24-F03F52EF793B}"/>
              </a:ext>
            </a:extLst>
          </p:cNvPr>
          <p:cNvSpPr txBox="1"/>
          <p:nvPr/>
        </p:nvSpPr>
        <p:spPr>
          <a:xfrm>
            <a:off x="1932494" y="5121067"/>
            <a:ext cx="5363851" cy="830997"/>
          </a:xfrm>
          <a:prstGeom prst="rect">
            <a:avLst/>
          </a:prstGeom>
          <a:noFill/>
        </p:spPr>
        <p:txBody>
          <a:bodyPr wrap="square" rtlCol="0">
            <a:spAutoFit/>
          </a:bodyPr>
          <a:lstStyle/>
          <a:p>
            <a:pPr algn="ctr"/>
            <a:r>
              <a:rPr lang="en-US" sz="2400" b="1" dirty="0">
                <a:solidFill>
                  <a:schemeClr val="tx1">
                    <a:lumMod val="95000"/>
                    <a:lumOff val="5000"/>
                  </a:schemeClr>
                </a:solidFill>
              </a:rPr>
              <a:t>Teaching as  Helping Profession</a:t>
            </a:r>
          </a:p>
          <a:p>
            <a:pPr algn="ctr"/>
            <a:r>
              <a:rPr lang="en-US" sz="2400" b="1" dirty="0">
                <a:solidFill>
                  <a:schemeClr val="tx1">
                    <a:lumMod val="95000"/>
                    <a:lumOff val="5000"/>
                  </a:schemeClr>
                </a:solidFill>
              </a:rPr>
              <a:t>Importance of Building Relationships</a:t>
            </a:r>
          </a:p>
        </p:txBody>
      </p:sp>
    </p:spTree>
    <p:extLst>
      <p:ext uri="{BB962C8B-B14F-4D97-AF65-F5344CB8AC3E}">
        <p14:creationId xmlns:p14="http://schemas.microsoft.com/office/powerpoint/2010/main" val="18797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349799-29FB-448C-8FB1-52D075143C3C}"/>
              </a:ext>
            </a:extLst>
          </p:cNvPr>
          <p:cNvSpPr txBox="1"/>
          <p:nvPr/>
        </p:nvSpPr>
        <p:spPr>
          <a:xfrm>
            <a:off x="380818" y="952107"/>
            <a:ext cx="8408709" cy="7294305"/>
          </a:xfrm>
          <a:prstGeom prst="rect">
            <a:avLst/>
          </a:prstGeom>
          <a:noFill/>
        </p:spPr>
        <p:txBody>
          <a:bodyPr wrap="square" rtlCol="0">
            <a:spAutoFit/>
          </a:bodyPr>
          <a:lstStyle/>
          <a:p>
            <a:pPr algn="ctr"/>
            <a:r>
              <a:rPr lang="en-US" b="1" dirty="0">
                <a:latin typeface="Comic Sans MS" panose="030F0702030302020204" pitchFamily="66" charset="0"/>
              </a:rPr>
              <a:t>What are helping professions?</a:t>
            </a:r>
          </a:p>
          <a:p>
            <a:endParaRPr lang="en-US" dirty="0"/>
          </a:p>
          <a:p>
            <a:r>
              <a:rPr lang="en-US" b="1" dirty="0"/>
              <a:t>American Psychological Association</a:t>
            </a:r>
            <a:r>
              <a:rPr lang="en-US" dirty="0"/>
              <a:t>: Occupations that provide health and education services to individuals and groups, including occupations in the fields of psychology, psychiatry, counseling, medicine, nursing, social work, physical and occupational therapy, </a:t>
            </a:r>
            <a:r>
              <a:rPr lang="en-US" dirty="0">
                <a:highlight>
                  <a:srgbClr val="FFFF00"/>
                </a:highlight>
              </a:rPr>
              <a:t>teaching</a:t>
            </a:r>
            <a:r>
              <a:rPr lang="en-US" dirty="0"/>
              <a:t>, and </a:t>
            </a:r>
            <a:r>
              <a:rPr lang="en-US" dirty="0">
                <a:highlight>
                  <a:srgbClr val="FFFF00"/>
                </a:highlight>
              </a:rPr>
              <a:t>education</a:t>
            </a:r>
            <a:r>
              <a:rPr lang="en-US" dirty="0"/>
              <a:t>.</a:t>
            </a:r>
          </a:p>
          <a:p>
            <a:pPr algn="ctr"/>
            <a:endParaRPr lang="en-US" dirty="0"/>
          </a:p>
          <a:p>
            <a:pPr algn="ctr"/>
            <a:r>
              <a:rPr lang="en-US" b="1" dirty="0">
                <a:latin typeface="Comic Sans MS" panose="030F0702030302020204" pitchFamily="66" charset="0"/>
              </a:rPr>
              <a:t>What are characteristics of helping professionals?</a:t>
            </a:r>
          </a:p>
          <a:p>
            <a:endParaRPr lang="en-US" dirty="0"/>
          </a:p>
          <a:p>
            <a:pPr marL="285750" indent="-285750">
              <a:buFont typeface="Arial" panose="020B0604020202020204" pitchFamily="34" charset="0"/>
              <a:buChar char="•"/>
            </a:pPr>
            <a:r>
              <a:rPr lang="en-US" dirty="0"/>
              <a:t>Professionally committed</a:t>
            </a:r>
          </a:p>
          <a:p>
            <a:pPr marL="285750" indent="-285750">
              <a:buFont typeface="Arial" panose="020B0604020202020204" pitchFamily="34" charset="0"/>
              <a:buChar char="•"/>
            </a:pPr>
            <a:r>
              <a:rPr lang="en-US" dirty="0"/>
              <a:t>Trustworthy and dependable</a:t>
            </a:r>
          </a:p>
          <a:p>
            <a:pPr marL="285750" indent="-285750">
              <a:buFont typeface="Arial" panose="020B0604020202020204" pitchFamily="34" charset="0"/>
              <a:buChar char="•"/>
            </a:pPr>
            <a:r>
              <a:rPr lang="en-US" dirty="0"/>
              <a:t>Effective communicator (verbal and non-verbal)</a:t>
            </a:r>
          </a:p>
          <a:p>
            <a:pPr marL="285750" indent="-285750">
              <a:buFont typeface="Arial" panose="020B0604020202020204" pitchFamily="34" charset="0"/>
              <a:buChar char="•"/>
            </a:pPr>
            <a:r>
              <a:rPr lang="en-US" dirty="0"/>
              <a:t>Active Listener</a:t>
            </a:r>
          </a:p>
          <a:p>
            <a:pPr marL="285750" indent="-285750">
              <a:buFont typeface="Arial" panose="020B0604020202020204" pitchFamily="34" charset="0"/>
              <a:buChar char="•"/>
            </a:pPr>
            <a:r>
              <a:rPr lang="en-US" dirty="0"/>
              <a:t>Skilled a building rapport</a:t>
            </a:r>
          </a:p>
          <a:p>
            <a:pPr marL="285750" indent="-285750">
              <a:buFont typeface="Arial" panose="020B0604020202020204" pitchFamily="34" charset="0"/>
              <a:buChar char="•"/>
            </a:pPr>
            <a:r>
              <a:rPr lang="en-US" dirty="0"/>
              <a:t>Empathetic</a:t>
            </a:r>
          </a:p>
          <a:p>
            <a:pPr marL="285750" indent="-285750">
              <a:buFont typeface="Arial" panose="020B0604020202020204" pitchFamily="34" charset="0"/>
              <a:buChar char="•"/>
            </a:pPr>
            <a:r>
              <a:rPr lang="en-US" dirty="0"/>
              <a:t>Advocate </a:t>
            </a:r>
          </a:p>
          <a:p>
            <a:pPr marL="285750" indent="-285750">
              <a:buFont typeface="Arial" panose="020B0604020202020204" pitchFamily="34" charset="0"/>
              <a:buChar char="•"/>
            </a:pPr>
            <a:r>
              <a:rPr lang="en-US" dirty="0"/>
              <a:t>Patient</a:t>
            </a:r>
          </a:p>
          <a:p>
            <a:pPr marL="285750" indent="-285750">
              <a:buFont typeface="Arial" panose="020B0604020202020204" pitchFamily="34" charset="0"/>
              <a:buChar char="•"/>
            </a:pPr>
            <a:r>
              <a:rPr lang="en-US" dirty="0"/>
              <a:t>Culturally competent</a:t>
            </a:r>
          </a:p>
          <a:p>
            <a:endParaRPr lang="en-US" dirty="0"/>
          </a:p>
          <a:p>
            <a:endParaRPr lang="en-US" dirty="0"/>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5" name="TextBox 4">
            <a:extLst>
              <a:ext uri="{FF2B5EF4-FFF2-40B4-BE49-F238E27FC236}">
                <a16:creationId xmlns:a16="http://schemas.microsoft.com/office/drawing/2014/main" id="{32CD9C4E-A8BB-4AC6-A258-BDC28BF52FBE}"/>
              </a:ext>
            </a:extLst>
          </p:cNvPr>
          <p:cNvSpPr txBox="1"/>
          <p:nvPr/>
        </p:nvSpPr>
        <p:spPr>
          <a:xfrm>
            <a:off x="380818" y="375213"/>
            <a:ext cx="4272323" cy="338554"/>
          </a:xfrm>
          <a:prstGeom prst="rect">
            <a:avLst/>
          </a:prstGeom>
          <a:noFill/>
        </p:spPr>
        <p:txBody>
          <a:bodyPr wrap="none" rtlCol="0">
            <a:spAutoFit/>
          </a:bodyPr>
          <a:lstStyle/>
          <a:p>
            <a:r>
              <a:rPr lang="en-US" sz="1600" b="1" dirty="0">
                <a:solidFill>
                  <a:srgbClr val="0070C0"/>
                </a:solidFill>
                <a:latin typeface="Comic Sans MS" panose="030F0702030302020204" pitchFamily="66" charset="0"/>
              </a:rPr>
              <a:t>Part 1: Teaching as a Helping Profession</a:t>
            </a:r>
          </a:p>
        </p:txBody>
      </p:sp>
      <p:sp>
        <p:nvSpPr>
          <p:cNvPr id="2" name="Arrow: Right 1">
            <a:extLst>
              <a:ext uri="{FF2B5EF4-FFF2-40B4-BE49-F238E27FC236}">
                <a16:creationId xmlns:a16="http://schemas.microsoft.com/office/drawing/2014/main" id="{DE90B745-C016-4840-A910-19BED2A6A05F}"/>
              </a:ext>
            </a:extLst>
          </p:cNvPr>
          <p:cNvSpPr/>
          <p:nvPr/>
        </p:nvSpPr>
        <p:spPr>
          <a:xfrm>
            <a:off x="3714160" y="4817097"/>
            <a:ext cx="4967926" cy="1020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413A3D-5F49-472B-B176-A53400BF6AAC}"/>
              </a:ext>
            </a:extLst>
          </p:cNvPr>
          <p:cNvSpPr txBox="1"/>
          <p:nvPr/>
        </p:nvSpPr>
        <p:spPr>
          <a:xfrm flipH="1">
            <a:off x="3670736" y="5142444"/>
            <a:ext cx="5133897" cy="338554"/>
          </a:xfrm>
          <a:prstGeom prst="rect">
            <a:avLst/>
          </a:prstGeom>
          <a:noFill/>
        </p:spPr>
        <p:txBody>
          <a:bodyPr wrap="square" rtlCol="0">
            <a:spAutoFit/>
          </a:bodyPr>
          <a:lstStyle/>
          <a:p>
            <a:r>
              <a:rPr lang="en-US" sz="1600" dirty="0">
                <a:solidFill>
                  <a:schemeClr val="bg1"/>
                </a:solidFill>
              </a:rPr>
              <a:t>Embracing the role of helping professional, leads to..</a:t>
            </a:r>
          </a:p>
        </p:txBody>
      </p:sp>
    </p:spTree>
    <p:extLst>
      <p:ext uri="{BB962C8B-B14F-4D97-AF65-F5344CB8AC3E}">
        <p14:creationId xmlns:p14="http://schemas.microsoft.com/office/powerpoint/2010/main" val="28360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ap&#10;&#10;Description automatically generated">
            <a:extLst>
              <a:ext uri="{FF2B5EF4-FFF2-40B4-BE49-F238E27FC236}">
                <a16:creationId xmlns:a16="http://schemas.microsoft.com/office/drawing/2014/main" id="{29219ED9-0346-415A-AC1F-78EA3796412E}"/>
              </a:ext>
            </a:extLst>
          </p:cNvPr>
          <p:cNvPicPr>
            <a:picLocks noChangeAspect="1"/>
          </p:cNvPicPr>
          <p:nvPr/>
        </p:nvPicPr>
        <p:blipFill>
          <a:blip r:embed="rId3"/>
          <a:stretch>
            <a:fillRect/>
          </a:stretch>
        </p:blipFill>
        <p:spPr>
          <a:xfrm>
            <a:off x="1183849" y="2836949"/>
            <a:ext cx="6467007" cy="3233504"/>
          </a:xfrm>
          <a:prstGeom prst="rect">
            <a:avLst/>
          </a:prstGeom>
        </p:spPr>
      </p:pic>
      <p:sp>
        <p:nvSpPr>
          <p:cNvPr id="9" name="TextBox 8">
            <a:extLst>
              <a:ext uri="{FF2B5EF4-FFF2-40B4-BE49-F238E27FC236}">
                <a16:creationId xmlns:a16="http://schemas.microsoft.com/office/drawing/2014/main" id="{B4D9B25B-8F25-4D33-A6DE-747395FB699B}"/>
              </a:ext>
            </a:extLst>
          </p:cNvPr>
          <p:cNvSpPr txBox="1"/>
          <p:nvPr/>
        </p:nvSpPr>
        <p:spPr>
          <a:xfrm>
            <a:off x="405352" y="395925"/>
            <a:ext cx="5316717"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1: Teaching as a Helping Profession</a:t>
            </a:r>
          </a:p>
        </p:txBody>
      </p:sp>
      <p:sp>
        <p:nvSpPr>
          <p:cNvPr id="10" name="Oval 9">
            <a:extLst>
              <a:ext uri="{FF2B5EF4-FFF2-40B4-BE49-F238E27FC236}">
                <a16:creationId xmlns:a16="http://schemas.microsoft.com/office/drawing/2014/main" id="{1A93A2CE-E53A-4F1D-B721-CACFF91F2E97}"/>
              </a:ext>
            </a:extLst>
          </p:cNvPr>
          <p:cNvSpPr/>
          <p:nvPr/>
        </p:nvSpPr>
        <p:spPr>
          <a:xfrm>
            <a:off x="4892942" y="3088902"/>
            <a:ext cx="2253007" cy="1754326"/>
          </a:xfrm>
          <a:prstGeom prst="ellipse">
            <a:avLst/>
          </a:prstGeom>
          <a:solidFill>
            <a:srgbClr val="41A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6C66175-EB83-40C9-8DEC-C9E434616D11}"/>
              </a:ext>
            </a:extLst>
          </p:cNvPr>
          <p:cNvSpPr txBox="1"/>
          <p:nvPr/>
        </p:nvSpPr>
        <p:spPr>
          <a:xfrm>
            <a:off x="1112937" y="1404498"/>
            <a:ext cx="7560010" cy="400110"/>
          </a:xfrm>
          <a:prstGeom prst="rect">
            <a:avLst/>
          </a:prstGeom>
          <a:noFill/>
        </p:spPr>
        <p:txBody>
          <a:bodyPr wrap="square" rtlCol="0">
            <a:spAutoFit/>
          </a:bodyPr>
          <a:lstStyle/>
          <a:p>
            <a:pPr algn="ctr"/>
            <a:r>
              <a:rPr lang="en-US" sz="2000" b="1" dirty="0"/>
              <a:t>Why is it imperative that - as educators - we change our mindsets?</a:t>
            </a:r>
          </a:p>
        </p:txBody>
      </p:sp>
      <p:sp>
        <p:nvSpPr>
          <p:cNvPr id="12" name="Oval 11">
            <a:extLst>
              <a:ext uri="{FF2B5EF4-FFF2-40B4-BE49-F238E27FC236}">
                <a16:creationId xmlns:a16="http://schemas.microsoft.com/office/drawing/2014/main" id="{67A817BC-F3A3-4968-841A-5E8CB1DB7ACC}"/>
              </a:ext>
            </a:extLst>
          </p:cNvPr>
          <p:cNvSpPr/>
          <p:nvPr/>
        </p:nvSpPr>
        <p:spPr>
          <a:xfrm>
            <a:off x="1609429" y="3136562"/>
            <a:ext cx="2253007" cy="1754326"/>
          </a:xfrm>
          <a:prstGeom prst="ellipse">
            <a:avLst/>
          </a:prstGeom>
          <a:solidFill>
            <a:srgbClr val="41A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con&#10;&#10;Description automatically generated">
            <a:extLst>
              <a:ext uri="{FF2B5EF4-FFF2-40B4-BE49-F238E27FC236}">
                <a16:creationId xmlns:a16="http://schemas.microsoft.com/office/drawing/2014/main" id="{F5AB0AE9-643B-46C1-BADC-7B973E486DF1}"/>
              </a:ext>
            </a:extLst>
          </p:cNvPr>
          <p:cNvPicPr>
            <a:picLocks noChangeAspect="1"/>
          </p:cNvPicPr>
          <p:nvPr/>
        </p:nvPicPr>
        <p:blipFill>
          <a:blip r:embed="rId4"/>
          <a:stretch>
            <a:fillRect/>
          </a:stretch>
        </p:blipFill>
        <p:spPr>
          <a:xfrm>
            <a:off x="405353" y="2230157"/>
            <a:ext cx="2955515" cy="1717490"/>
          </a:xfrm>
          <a:prstGeom prst="rect">
            <a:avLst/>
          </a:prstGeom>
        </p:spPr>
      </p:pic>
      <p:sp>
        <p:nvSpPr>
          <p:cNvPr id="16" name="TextBox 15">
            <a:extLst>
              <a:ext uri="{FF2B5EF4-FFF2-40B4-BE49-F238E27FC236}">
                <a16:creationId xmlns:a16="http://schemas.microsoft.com/office/drawing/2014/main" id="{F1E1770E-CF33-4CD4-B9E6-0264EAD80883}"/>
              </a:ext>
            </a:extLst>
          </p:cNvPr>
          <p:cNvSpPr txBox="1"/>
          <p:nvPr/>
        </p:nvSpPr>
        <p:spPr>
          <a:xfrm flipH="1">
            <a:off x="857838" y="2719570"/>
            <a:ext cx="1816987" cy="369332"/>
          </a:xfrm>
          <a:prstGeom prst="rect">
            <a:avLst/>
          </a:prstGeom>
          <a:noFill/>
        </p:spPr>
        <p:txBody>
          <a:bodyPr wrap="square" rtlCol="0">
            <a:spAutoFit/>
          </a:bodyPr>
          <a:lstStyle/>
          <a:p>
            <a:r>
              <a:rPr lang="en-US" b="1" i="1" dirty="0"/>
              <a:t>Its not my job</a:t>
            </a:r>
            <a:r>
              <a:rPr lang="en-US" dirty="0"/>
              <a:t>.</a:t>
            </a:r>
          </a:p>
        </p:txBody>
      </p:sp>
      <p:pic>
        <p:nvPicPr>
          <p:cNvPr id="25" name="Picture 24" descr="Icon&#10;&#10;Description automatically generated">
            <a:extLst>
              <a:ext uri="{FF2B5EF4-FFF2-40B4-BE49-F238E27FC236}">
                <a16:creationId xmlns:a16="http://schemas.microsoft.com/office/drawing/2014/main" id="{C12C6455-542C-45EB-A9FA-D6E97B7403B9}"/>
              </a:ext>
            </a:extLst>
          </p:cNvPr>
          <p:cNvPicPr>
            <a:picLocks noChangeAspect="1"/>
          </p:cNvPicPr>
          <p:nvPr/>
        </p:nvPicPr>
        <p:blipFill>
          <a:blip r:embed="rId5"/>
          <a:stretch>
            <a:fillRect/>
          </a:stretch>
        </p:blipFill>
        <p:spPr>
          <a:xfrm>
            <a:off x="5357234" y="1858323"/>
            <a:ext cx="3260031" cy="2836225"/>
          </a:xfrm>
          <a:prstGeom prst="rect">
            <a:avLst/>
          </a:prstGeom>
        </p:spPr>
      </p:pic>
      <p:sp>
        <p:nvSpPr>
          <p:cNvPr id="26" name="TextBox 25">
            <a:extLst>
              <a:ext uri="{FF2B5EF4-FFF2-40B4-BE49-F238E27FC236}">
                <a16:creationId xmlns:a16="http://schemas.microsoft.com/office/drawing/2014/main" id="{6FA93F32-ADE6-4425-BED2-49979C5712DF}"/>
              </a:ext>
            </a:extLst>
          </p:cNvPr>
          <p:cNvSpPr txBox="1"/>
          <p:nvPr/>
        </p:nvSpPr>
        <p:spPr>
          <a:xfrm>
            <a:off x="5983304" y="2228671"/>
            <a:ext cx="2283541" cy="1323439"/>
          </a:xfrm>
          <a:prstGeom prst="rect">
            <a:avLst/>
          </a:prstGeom>
          <a:noFill/>
        </p:spPr>
        <p:txBody>
          <a:bodyPr wrap="square" rtlCol="0">
            <a:spAutoFit/>
          </a:bodyPr>
          <a:lstStyle/>
          <a:p>
            <a:r>
              <a:rPr lang="en-US" sz="1600" b="1" i="1" dirty="0"/>
              <a:t>I care about you as a </a:t>
            </a:r>
          </a:p>
          <a:p>
            <a:r>
              <a:rPr lang="en-US" sz="1600" b="1" i="1" dirty="0"/>
              <a:t>student and as an </a:t>
            </a:r>
          </a:p>
          <a:p>
            <a:r>
              <a:rPr lang="en-US" sz="1600" b="1" i="1" dirty="0"/>
              <a:t>individual.  Your success and well-being matter to me.</a:t>
            </a:r>
          </a:p>
        </p:txBody>
      </p:sp>
    </p:spTree>
    <p:extLst>
      <p:ext uri="{BB962C8B-B14F-4D97-AF65-F5344CB8AC3E}">
        <p14:creationId xmlns:p14="http://schemas.microsoft.com/office/powerpoint/2010/main" val="261351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1EE4A3-9AD1-4AB6-97C6-430D4E23777A}"/>
              </a:ext>
            </a:extLst>
          </p:cNvPr>
          <p:cNvSpPr txBox="1"/>
          <p:nvPr/>
        </p:nvSpPr>
        <p:spPr>
          <a:xfrm>
            <a:off x="405353" y="395925"/>
            <a:ext cx="5910606"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1: Teaching as a Helping Profession</a:t>
            </a:r>
          </a:p>
        </p:txBody>
      </p:sp>
      <p:sp>
        <p:nvSpPr>
          <p:cNvPr id="2" name="TextBox 1">
            <a:extLst>
              <a:ext uri="{FF2B5EF4-FFF2-40B4-BE49-F238E27FC236}">
                <a16:creationId xmlns:a16="http://schemas.microsoft.com/office/drawing/2014/main" id="{62FC50E0-4D49-4C12-8B7D-082C3F799E59}"/>
              </a:ext>
            </a:extLst>
          </p:cNvPr>
          <p:cNvSpPr txBox="1"/>
          <p:nvPr/>
        </p:nvSpPr>
        <p:spPr>
          <a:xfrm>
            <a:off x="405353" y="1599995"/>
            <a:ext cx="8365785" cy="4678204"/>
          </a:xfrm>
          <a:prstGeom prst="rect">
            <a:avLst/>
          </a:prstGeom>
          <a:noFill/>
        </p:spPr>
        <p:txBody>
          <a:bodyPr wrap="square" rtlCol="0">
            <a:spAutoFit/>
          </a:bodyPr>
          <a:lstStyle/>
          <a:p>
            <a:pPr algn="ctr"/>
            <a:r>
              <a:rPr lang="en-US" sz="2000" b="1" dirty="0">
                <a:effectLst/>
                <a:latin typeface="Calibri" panose="020F0502020204030204" pitchFamily="34" charset="0"/>
                <a:ea typeface="Calibri" panose="020F0502020204030204" pitchFamily="34" charset="0"/>
                <a:cs typeface="Times New Roman" panose="02020603050405020304" pitchFamily="18" charset="0"/>
              </a:rPr>
              <a:t>Research on “Caring” in Higher Education</a:t>
            </a:r>
          </a:p>
          <a:p>
            <a:pPr algn="ct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 powerful teaching tool</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Verbal immediacy - using humor, calling on students by </a:t>
            </a:r>
          </a:p>
          <a:p>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name, asking students how they feel about an assignment, </a:t>
            </a:r>
          </a:p>
          <a:p>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engaging in conversations about topics that students bring </a:t>
            </a:r>
          </a:p>
          <a:p>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up in class, etc. </a:t>
            </a:r>
          </a:p>
          <a:p>
            <a:pPr marL="285750"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Physical immediacy - smiling, making eye contact, moving around the room during instruction</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Positive impact 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attitudes toward learning</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academic achievement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attendance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increased study time</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additional course enrollment in the discipline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College graduates had double the chances of being engaged in their work and were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three times as likely to be thriving in their well-being </a:t>
            </a:r>
            <a:r>
              <a:rPr lang="en-US" sz="1600" dirty="0">
                <a:effectLst/>
                <a:latin typeface="Calibri" panose="020F0502020204030204" pitchFamily="34" charset="0"/>
                <a:ea typeface="Calibri" panose="020F0502020204030204" pitchFamily="34" charset="0"/>
                <a:cs typeface="Times New Roman" panose="02020603050405020304" pitchFamily="18" charset="0"/>
              </a:rPr>
              <a:t>if they connected with a professor on the campus who stimulated them, cared about them, and encouraged their hopes and dreams.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8429BE43-992F-45F3-B299-3C798890BB15}"/>
              </a:ext>
            </a:extLst>
          </p:cNvPr>
          <p:cNvPicPr>
            <a:picLocks noChangeAspect="1"/>
          </p:cNvPicPr>
          <p:nvPr/>
        </p:nvPicPr>
        <p:blipFill rotWithShape="1">
          <a:blip r:embed="rId3"/>
          <a:srcRect l="67864" t="25364" r="11068" b="61635"/>
          <a:stretch/>
        </p:blipFill>
        <p:spPr>
          <a:xfrm rot="1576736">
            <a:off x="5855749" y="2444830"/>
            <a:ext cx="2762115" cy="958804"/>
          </a:xfrm>
          <a:prstGeom prst="rect">
            <a:avLst/>
          </a:prstGeom>
        </p:spPr>
      </p:pic>
      <p:sp>
        <p:nvSpPr>
          <p:cNvPr id="3" name="TextBox 2">
            <a:extLst>
              <a:ext uri="{FF2B5EF4-FFF2-40B4-BE49-F238E27FC236}">
                <a16:creationId xmlns:a16="http://schemas.microsoft.com/office/drawing/2014/main" id="{40500432-9141-4FA9-9C0A-432DB164CCEE}"/>
              </a:ext>
            </a:extLst>
          </p:cNvPr>
          <p:cNvSpPr txBox="1"/>
          <p:nvPr/>
        </p:nvSpPr>
        <p:spPr>
          <a:xfrm>
            <a:off x="1703009" y="982571"/>
            <a:ext cx="6527749" cy="369332"/>
          </a:xfrm>
          <a:prstGeom prst="rect">
            <a:avLst/>
          </a:prstGeom>
          <a:noFill/>
        </p:spPr>
        <p:txBody>
          <a:bodyPr wrap="none" rtlCol="0">
            <a:spAutoFit/>
          </a:bodyPr>
          <a:lstStyle/>
          <a:p>
            <a:r>
              <a:rPr lang="en-US" b="1" dirty="0">
                <a:latin typeface="Comic Sans MS" panose="030F0702030302020204" pitchFamily="66" charset="0"/>
              </a:rPr>
              <a:t>Promoting, Developing, and Valuing Positive Relationships</a:t>
            </a:r>
          </a:p>
        </p:txBody>
      </p:sp>
    </p:spTree>
    <p:extLst>
      <p:ext uri="{BB962C8B-B14F-4D97-AF65-F5344CB8AC3E}">
        <p14:creationId xmlns:p14="http://schemas.microsoft.com/office/powerpoint/2010/main" val="331063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1EE4A3-9AD1-4AB6-97C6-430D4E23777A}"/>
              </a:ext>
            </a:extLst>
          </p:cNvPr>
          <p:cNvSpPr txBox="1"/>
          <p:nvPr/>
        </p:nvSpPr>
        <p:spPr>
          <a:xfrm>
            <a:off x="405353" y="395925"/>
            <a:ext cx="5910606"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1: Teaching as a Helping Profession</a:t>
            </a:r>
          </a:p>
        </p:txBody>
      </p:sp>
      <p:sp>
        <p:nvSpPr>
          <p:cNvPr id="2" name="TextBox 1">
            <a:extLst>
              <a:ext uri="{FF2B5EF4-FFF2-40B4-BE49-F238E27FC236}">
                <a16:creationId xmlns:a16="http://schemas.microsoft.com/office/drawing/2014/main" id="{62FC50E0-4D49-4C12-8B7D-082C3F799E59}"/>
              </a:ext>
            </a:extLst>
          </p:cNvPr>
          <p:cNvSpPr txBox="1"/>
          <p:nvPr/>
        </p:nvSpPr>
        <p:spPr>
          <a:xfrm>
            <a:off x="2707689" y="1498457"/>
            <a:ext cx="6078185" cy="3416320"/>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Research on “Mattering” in Higher Education</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feeling of being significant and important to other people.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Mattering is essential to our well-being and the well-being of our students.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and faculty who feel like they matter will be highly engaged both inside and outside the classroom.</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TextBox 2">
            <a:extLst>
              <a:ext uri="{FF2B5EF4-FFF2-40B4-BE49-F238E27FC236}">
                <a16:creationId xmlns:a16="http://schemas.microsoft.com/office/drawing/2014/main" id="{40500432-9141-4FA9-9C0A-432DB164CCEE}"/>
              </a:ext>
            </a:extLst>
          </p:cNvPr>
          <p:cNvSpPr txBox="1"/>
          <p:nvPr/>
        </p:nvSpPr>
        <p:spPr>
          <a:xfrm>
            <a:off x="1516578" y="931802"/>
            <a:ext cx="6527749" cy="369332"/>
          </a:xfrm>
          <a:prstGeom prst="rect">
            <a:avLst/>
          </a:prstGeom>
          <a:noFill/>
        </p:spPr>
        <p:txBody>
          <a:bodyPr wrap="none" rtlCol="0">
            <a:spAutoFit/>
          </a:bodyPr>
          <a:lstStyle/>
          <a:p>
            <a:r>
              <a:rPr lang="en-US" b="1" dirty="0">
                <a:latin typeface="Comic Sans MS" panose="030F0702030302020204" pitchFamily="66" charset="0"/>
              </a:rPr>
              <a:t>Promoting, Developing, and Valuing Positive Relationships</a:t>
            </a:r>
          </a:p>
        </p:txBody>
      </p:sp>
      <p:pic>
        <p:nvPicPr>
          <p:cNvPr id="13" name="Picture 12" descr="Logo&#10;&#10;Description automatically generated">
            <a:extLst>
              <a:ext uri="{FF2B5EF4-FFF2-40B4-BE49-F238E27FC236}">
                <a16:creationId xmlns:a16="http://schemas.microsoft.com/office/drawing/2014/main" id="{9C5D72E2-DED5-4248-9913-17B06CB5855E}"/>
              </a:ext>
            </a:extLst>
          </p:cNvPr>
          <p:cNvPicPr>
            <a:picLocks noChangeAspect="1"/>
          </p:cNvPicPr>
          <p:nvPr/>
        </p:nvPicPr>
        <p:blipFill>
          <a:blip r:embed="rId3"/>
          <a:stretch>
            <a:fillRect/>
          </a:stretch>
        </p:blipFill>
        <p:spPr>
          <a:xfrm>
            <a:off x="707004" y="2124017"/>
            <a:ext cx="1857893" cy="1892298"/>
          </a:xfrm>
          <a:prstGeom prst="rect">
            <a:avLst/>
          </a:prstGeom>
        </p:spPr>
      </p:pic>
      <p:sp>
        <p:nvSpPr>
          <p:cNvPr id="14" name="TextBox 13">
            <a:extLst>
              <a:ext uri="{FF2B5EF4-FFF2-40B4-BE49-F238E27FC236}">
                <a16:creationId xmlns:a16="http://schemas.microsoft.com/office/drawing/2014/main" id="{399AF055-1880-4DF7-8DE6-4AAB81567BBF}"/>
              </a:ext>
            </a:extLst>
          </p:cNvPr>
          <p:cNvSpPr txBox="1"/>
          <p:nvPr/>
        </p:nvSpPr>
        <p:spPr>
          <a:xfrm>
            <a:off x="369844" y="4497370"/>
            <a:ext cx="793077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Relationships faculty have with students and classes are the essential driver of teaching and learning.</a:t>
            </a:r>
          </a:p>
          <a:p>
            <a:endParaRPr lang="en-US" dirty="0"/>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Professors must demonstrate to their students that  they care about them as individuals and ensure that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understand and participate as collaborators  in the learning process.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1565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5316717" cy="338554"/>
          </a:xfrm>
          <a:prstGeom prst="rect">
            <a:avLst/>
          </a:prstGeom>
          <a:noFill/>
        </p:spPr>
        <p:txBody>
          <a:bodyPr wrap="square" rtlCol="0">
            <a:spAutoFit/>
          </a:bodyPr>
          <a:lstStyle/>
          <a:p>
            <a:r>
              <a:rPr lang="en-US" sz="1600" b="1">
                <a:solidFill>
                  <a:srgbClr val="0070C0"/>
                </a:solidFill>
                <a:latin typeface="Comic Sans MS" panose="030F0702030302020204" pitchFamily="66" charset="0"/>
              </a:rPr>
              <a:t>Part 2: The Emerging Adult</a:t>
            </a:r>
            <a:endParaRPr lang="en-US" sz="1600" b="1" dirty="0">
              <a:solidFill>
                <a:srgbClr val="0070C0"/>
              </a:solidFill>
              <a:latin typeface="Comic Sans MS" panose="030F0702030302020204" pitchFamily="66" charset="0"/>
            </a:endParaRPr>
          </a:p>
        </p:txBody>
      </p:sp>
      <p:pic>
        <p:nvPicPr>
          <p:cNvPr id="3" name="Picture 2">
            <a:extLst>
              <a:ext uri="{FF2B5EF4-FFF2-40B4-BE49-F238E27FC236}">
                <a16:creationId xmlns:a16="http://schemas.microsoft.com/office/drawing/2014/main" id="{5DF76B04-1695-48B6-7C13-969D25D04D7F}"/>
              </a:ext>
            </a:extLst>
          </p:cNvPr>
          <p:cNvPicPr>
            <a:picLocks noChangeAspect="1"/>
          </p:cNvPicPr>
          <p:nvPr/>
        </p:nvPicPr>
        <p:blipFill rotWithShape="1">
          <a:blip r:embed="rId3"/>
          <a:srcRect l="16863" t="10735" r="13984" b="10281"/>
          <a:stretch/>
        </p:blipFill>
        <p:spPr>
          <a:xfrm>
            <a:off x="371782" y="717698"/>
            <a:ext cx="8444358" cy="5422603"/>
          </a:xfrm>
          <a:prstGeom prst="rect">
            <a:avLst/>
          </a:prstGeom>
        </p:spPr>
      </p:pic>
    </p:spTree>
    <p:extLst>
      <p:ext uri="{BB962C8B-B14F-4D97-AF65-F5344CB8AC3E}">
        <p14:creationId xmlns:p14="http://schemas.microsoft.com/office/powerpoint/2010/main" val="329921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D9B25B-8F25-4D33-A6DE-747395FB699B}"/>
              </a:ext>
            </a:extLst>
          </p:cNvPr>
          <p:cNvSpPr txBox="1"/>
          <p:nvPr/>
        </p:nvSpPr>
        <p:spPr>
          <a:xfrm>
            <a:off x="405352" y="395925"/>
            <a:ext cx="5316717" cy="338554"/>
          </a:xfrm>
          <a:prstGeom prst="rect">
            <a:avLst/>
          </a:prstGeom>
          <a:noFill/>
        </p:spPr>
        <p:txBody>
          <a:bodyPr wrap="square" rtlCol="0">
            <a:spAutoFit/>
          </a:bodyPr>
          <a:lstStyle/>
          <a:p>
            <a:r>
              <a:rPr lang="en-US" sz="1600" b="1" dirty="0">
                <a:solidFill>
                  <a:srgbClr val="0070C0"/>
                </a:solidFill>
                <a:latin typeface="Comic Sans MS" panose="030F0702030302020204" pitchFamily="66" charset="0"/>
              </a:rPr>
              <a:t>Part 2: The Emerging Adult</a:t>
            </a:r>
          </a:p>
        </p:txBody>
      </p:sp>
      <p:sp>
        <p:nvSpPr>
          <p:cNvPr id="2" name="TextBox 1">
            <a:extLst>
              <a:ext uri="{FF2B5EF4-FFF2-40B4-BE49-F238E27FC236}">
                <a16:creationId xmlns:a16="http://schemas.microsoft.com/office/drawing/2014/main" id="{2772A89C-BB7B-5C06-FD1F-47FBE2381593}"/>
              </a:ext>
            </a:extLst>
          </p:cNvPr>
          <p:cNvSpPr txBox="1"/>
          <p:nvPr/>
        </p:nvSpPr>
        <p:spPr>
          <a:xfrm>
            <a:off x="818147" y="1034643"/>
            <a:ext cx="7507705" cy="400110"/>
          </a:xfrm>
          <a:prstGeom prst="rect">
            <a:avLst/>
          </a:prstGeom>
          <a:noFill/>
        </p:spPr>
        <p:txBody>
          <a:bodyPr wrap="square" rtlCol="0">
            <a:spAutoFit/>
          </a:bodyPr>
          <a:lstStyle/>
          <a:p>
            <a:pPr algn="ctr"/>
            <a:r>
              <a:rPr lang="en-US" sz="2000" b="1" dirty="0">
                <a:solidFill>
                  <a:srgbClr val="0070C0"/>
                </a:solidFill>
                <a:latin typeface="Comic Sans MS" panose="030F0702030302020204" pitchFamily="66" charset="0"/>
              </a:rPr>
              <a:t>Emerging Adults – Ages 18 to 25</a:t>
            </a:r>
          </a:p>
        </p:txBody>
      </p:sp>
      <p:sp>
        <p:nvSpPr>
          <p:cNvPr id="3" name="TextBox 2">
            <a:extLst>
              <a:ext uri="{FF2B5EF4-FFF2-40B4-BE49-F238E27FC236}">
                <a16:creationId xmlns:a16="http://schemas.microsoft.com/office/drawing/2014/main" id="{73659451-CE32-FFD6-194D-365B3FCEAC7B}"/>
              </a:ext>
            </a:extLst>
          </p:cNvPr>
          <p:cNvSpPr txBox="1"/>
          <p:nvPr/>
        </p:nvSpPr>
        <p:spPr>
          <a:xfrm>
            <a:off x="3720214" y="1955372"/>
            <a:ext cx="5000273" cy="3416320"/>
          </a:xfrm>
          <a:prstGeom prst="rect">
            <a:avLst/>
          </a:prstGeom>
          <a:noFill/>
        </p:spPr>
        <p:txBody>
          <a:bodyPr wrap="square">
            <a:spAutoFit/>
          </a:bodyPr>
          <a:lstStyle/>
          <a:p>
            <a:pPr marL="285750" indent="-285750">
              <a:buFont typeface="Arial" panose="020B0604020202020204" pitchFamily="34" charset="0"/>
              <a:buChar char="•"/>
            </a:pPr>
            <a:r>
              <a:rPr lang="en-US" dirty="0">
                <a:latin typeface="Comic Sans MS" panose="030F0702030302020204" pitchFamily="66" charset="0"/>
                <a:ea typeface="Calibri" panose="020F0502020204030204" pitchFamily="34" charset="0"/>
              </a:rPr>
              <a:t>A time of </a:t>
            </a:r>
            <a:r>
              <a:rPr lang="en-US" sz="1800" dirty="0">
                <a:effectLst/>
                <a:latin typeface="Comic Sans MS" panose="030F0702030302020204" pitchFamily="66" charset="0"/>
                <a:ea typeface="Calibri" panose="020F0502020204030204" pitchFamily="34" charset="0"/>
              </a:rPr>
              <a:t>instability</a:t>
            </a:r>
            <a:r>
              <a:rPr lang="en-US" dirty="0">
                <a:latin typeface="Comic Sans MS" panose="030F0702030302020204" pitchFamily="66" charset="0"/>
                <a:ea typeface="Calibri" panose="020F0502020204030204" pitchFamily="34" charset="0"/>
              </a:rPr>
              <a:t> and </a:t>
            </a:r>
            <a:r>
              <a:rPr lang="en-US" sz="1800" dirty="0">
                <a:effectLst/>
                <a:latin typeface="Comic Sans MS" panose="030F0702030302020204" pitchFamily="66" charset="0"/>
                <a:ea typeface="Calibri" panose="020F0502020204030204" pitchFamily="34" charset="0"/>
              </a:rPr>
              <a:t>self-focus</a:t>
            </a:r>
            <a:r>
              <a:rPr lang="en-US" dirty="0">
                <a:latin typeface="Comic Sans MS" panose="030F0702030302020204" pitchFamily="66" charset="0"/>
                <a:ea typeface="Calibri" panose="020F0502020204030204" pitchFamily="34" charset="0"/>
              </a:rPr>
              <a:t>. </a:t>
            </a:r>
          </a:p>
          <a:p>
            <a:pPr marL="285750" indent="-285750">
              <a:buFont typeface="Arial" panose="020B0604020202020204" pitchFamily="34" charset="0"/>
              <a:buChar char="•"/>
            </a:pPr>
            <a:endParaRPr lang="en-US" i="1" dirty="0">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rPr>
              <a:t>Who am I? Who are all of these people out there? How do I fit in?</a:t>
            </a:r>
            <a:endParaRPr lang="en-US" sz="1800" dirty="0">
              <a:effectLst/>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endParaRPr lang="en-US"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r>
              <a:rPr lang="en-US" sz="1800" dirty="0">
                <a:effectLst/>
                <a:latin typeface="Comic Sans MS" panose="030F0702030302020204" pitchFamily="66" charset="0"/>
                <a:ea typeface="Calibri" panose="020F0502020204030204" pitchFamily="34" charset="0"/>
              </a:rPr>
              <a:t>Feelings of being in-between adolescence and adulthood.</a:t>
            </a:r>
          </a:p>
          <a:p>
            <a:pPr marL="285750" indent="-285750">
              <a:buFont typeface="Arial" panose="020B0604020202020204" pitchFamily="34" charset="0"/>
              <a:buChar char="•"/>
            </a:pPr>
            <a:endParaRPr lang="en-US" dirty="0">
              <a:latin typeface="Comic Sans MS" panose="030F0702030302020204" pitchFamily="66" charset="0"/>
              <a:ea typeface="Calibri" panose="020F0502020204030204" pitchFamily="34" charset="0"/>
            </a:endParaRPr>
          </a:p>
          <a:p>
            <a:pPr marL="285750" indent="-285750">
              <a:buFont typeface="Arial" panose="020B0604020202020204" pitchFamily="34" charset="0"/>
              <a:buChar cha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Parts of the brain that control rational thinking, good judgement, and awareness of long-term consequences are not fully developed. </a:t>
            </a:r>
            <a:endParaRPr lang="en-US" sz="1800" dirty="0">
              <a:effectLst/>
              <a:latin typeface="Comic Sans MS" panose="030F0702030302020204" pitchFamily="66" charset="0"/>
              <a:ea typeface="Calibri" panose="020F0502020204030204" pitchFamily="34" charset="0"/>
            </a:endParaRPr>
          </a:p>
        </p:txBody>
      </p:sp>
      <p:pic>
        <p:nvPicPr>
          <p:cNvPr id="4" name="Picture 3" descr="A pile of books and papers&#10;&#10;Description automatically generated">
            <a:extLst>
              <a:ext uri="{FF2B5EF4-FFF2-40B4-BE49-F238E27FC236}">
                <a16:creationId xmlns:a16="http://schemas.microsoft.com/office/drawing/2014/main" id="{2E8B64BE-7D13-2DB6-756B-27241AEA5170}"/>
              </a:ext>
            </a:extLst>
          </p:cNvPr>
          <p:cNvPicPr>
            <a:picLocks noChangeAspect="1"/>
          </p:cNvPicPr>
          <p:nvPr/>
        </p:nvPicPr>
        <p:blipFill rotWithShape="1">
          <a:blip r:embed="rId3"/>
          <a:srcRect b="17184"/>
          <a:stretch/>
        </p:blipFill>
        <p:spPr>
          <a:xfrm>
            <a:off x="423513" y="2308439"/>
            <a:ext cx="3110239" cy="2575780"/>
          </a:xfrm>
          <a:prstGeom prst="rect">
            <a:avLst/>
          </a:prstGeom>
        </p:spPr>
      </p:pic>
      <p:sp>
        <p:nvSpPr>
          <p:cNvPr id="5" name="TextBox 4">
            <a:extLst>
              <a:ext uri="{FF2B5EF4-FFF2-40B4-BE49-F238E27FC236}">
                <a16:creationId xmlns:a16="http://schemas.microsoft.com/office/drawing/2014/main" id="{36D47FDE-0FE8-ED40-7236-F48B16842E64}"/>
              </a:ext>
            </a:extLst>
          </p:cNvPr>
          <p:cNvSpPr txBox="1"/>
          <p:nvPr/>
        </p:nvSpPr>
        <p:spPr>
          <a:xfrm>
            <a:off x="678581" y="5430646"/>
            <a:ext cx="7786836" cy="923330"/>
          </a:xfrm>
          <a:prstGeom prst="rect">
            <a:avLst/>
          </a:prstGeom>
          <a:noFill/>
        </p:spPr>
        <p:txBody>
          <a:bodyPr wrap="square" rtlCol="0">
            <a:spAutoFit/>
          </a:bodyPr>
          <a:lstStyle/>
          <a:p>
            <a:pPr algn="ctr"/>
            <a:r>
              <a:rPr lang="en-US" b="1" dirty="0">
                <a:solidFill>
                  <a:srgbClr val="004C9D"/>
                </a:solidFill>
                <a:latin typeface="Comic Sans MS" panose="030F0702030302020204" pitchFamily="66" charset="0"/>
              </a:rPr>
              <a:t>Lives in flux as they explore life and love while trying to find meaningful work and a sense of purpose.</a:t>
            </a:r>
            <a:endParaRPr lang="en-US" sz="1800" b="1" dirty="0">
              <a:solidFill>
                <a:srgbClr val="004C9D"/>
              </a:solidFill>
              <a:effectLst/>
              <a:latin typeface="Comic Sans MS" panose="030F0702030302020204" pitchFamily="66" charset="0"/>
              <a:ea typeface="Calibri" panose="020F0502020204030204" pitchFamily="34" charset="0"/>
            </a:endParaRPr>
          </a:p>
          <a:p>
            <a:endParaRPr lang="en-US" dirty="0"/>
          </a:p>
        </p:txBody>
      </p:sp>
    </p:spTree>
    <p:extLst>
      <p:ext uri="{BB962C8B-B14F-4D97-AF65-F5344CB8AC3E}">
        <p14:creationId xmlns:p14="http://schemas.microsoft.com/office/powerpoint/2010/main" val="4179789042"/>
      </p:ext>
    </p:extLst>
  </p:cSld>
  <p:clrMapOvr>
    <a:masterClrMapping/>
  </p:clrMapOvr>
</p:sld>
</file>

<file path=ppt/theme/theme1.xml><?xml version="1.0" encoding="utf-8"?>
<a:theme xmlns:a="http://schemas.openxmlformats.org/drawingml/2006/main" name="Ro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15837</TotalTime>
  <Words>2122</Words>
  <Application>Microsoft Office PowerPoint</Application>
  <PresentationFormat>On-screen Show (4:3)</PresentationFormat>
  <Paragraphs>242</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Comic Sans MS</vt:lpstr>
      <vt:lpstr>Corbel</vt:lpstr>
      <vt:lpstr>Georgia</vt:lpstr>
      <vt:lpstr>Impact</vt:lpstr>
      <vt:lpstr>Times New Roman</vt:lpstr>
      <vt:lpstr>Roo</vt:lpstr>
      <vt:lpstr>Basis</vt:lpstr>
      <vt:lpstr>Using Social-Emotional Learning Strategies in the College Classroom to Create a Climate of Caring, Belonging, and Mattering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Blair</dc:creator>
  <cp:lastModifiedBy>Susan Nan Kushner Benson</cp:lastModifiedBy>
  <cp:revision>102</cp:revision>
  <dcterms:created xsi:type="dcterms:W3CDTF">2020-01-21T19:42:16Z</dcterms:created>
  <dcterms:modified xsi:type="dcterms:W3CDTF">2023-10-09T15:50:17Z</dcterms:modified>
</cp:coreProperties>
</file>